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275" r:id="rId3"/>
    <p:sldId id="259" r:id="rId4"/>
    <p:sldId id="258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57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F298E-7D08-4BEF-B44D-7643008241E7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48222-24BD-4CAA-A7D4-1F6D94BD6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7EF0-2CD9-4B13-B828-094D8EC1D0AB}" type="datetime1">
              <a:rPr lang="en-US" smtClean="0"/>
              <a:pPr/>
              <a:t>4/18/2021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B20AB96-C28F-43B7-8D0C-B1B81912EE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D2E1-89D6-47B2-B997-67B872DEF674}" type="datetime1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AB96-C28F-43B7-8D0C-B1B81912E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28BC2-4D98-4615-AFCD-9E6A5706ECD8}" type="datetime1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AB96-C28F-43B7-8D0C-B1B81912E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9738-7726-423C-A4C4-AA88F5201D2A}" type="datetime1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AB96-C28F-43B7-8D0C-B1B81912EE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B2AB-EBF2-42DC-8CB6-3BC2757BAF5D}" type="datetime1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B20AB96-C28F-43B7-8D0C-B1B81912E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33A3-A74E-4B2A-A0F2-72A21F3EDE64}" type="datetime1">
              <a:rPr lang="en-US" smtClean="0"/>
              <a:pPr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AB96-C28F-43B7-8D0C-B1B81912EE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ACB-4695-4E7C-8D08-830AC4438BD4}" type="datetime1">
              <a:rPr lang="en-US" smtClean="0"/>
              <a:pPr/>
              <a:t>4/18/2021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AB96-C28F-43B7-8D0C-B1B81912EE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F0FD-8E18-446A-8EFF-F14EE9A1F0C3}" type="datetime1">
              <a:rPr lang="en-US" smtClean="0"/>
              <a:pPr/>
              <a:t>4/18/2021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AB96-C28F-43B7-8D0C-B1B81912E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C97C-530B-47A0-850F-0ADD0587F352}" type="datetime1">
              <a:rPr lang="en-US" smtClean="0"/>
              <a:pPr/>
              <a:t>4/18/2021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AB96-C28F-43B7-8D0C-B1B81912E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6406-BB3C-4B1B-B303-6C292574E778}" type="datetime1">
              <a:rPr lang="en-US" smtClean="0"/>
              <a:pPr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AB96-C28F-43B7-8D0C-B1B81912EE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FF88-5CD4-44BD-903A-FDC06D436465}" type="datetime1">
              <a:rPr lang="en-US" smtClean="0"/>
              <a:pPr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B20AB96-C28F-43B7-8D0C-B1B81912EE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6E45058-32A1-47E4-9DB4-19D2A3D62B35}" type="datetime1">
              <a:rPr lang="en-US" smtClean="0"/>
              <a:pPr/>
              <a:t>4/18/2021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B20AB96-C28F-43B7-8D0C-B1B81912E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MODULE 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LINKED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AB96-C28F-43B7-8D0C-B1B81912EE4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772400" cy="334962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Insert at beginning 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AB96-C28F-43B7-8D0C-B1B81912EE4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Algorithm: INSFIRST( INFO, LINK, START,AVAIL,ITEM) </a:t>
            </a:r>
          </a:p>
          <a:p>
            <a:pPr>
              <a:buNone/>
            </a:pPr>
            <a:r>
              <a:rPr lang="en-US" sz="2000" dirty="0"/>
              <a:t>This algorithm inserts ITEM as the first node in the list</a:t>
            </a:r>
          </a:p>
          <a:p>
            <a:pPr>
              <a:buNone/>
            </a:pPr>
            <a:r>
              <a:rPr lang="en-US" sz="2000" dirty="0"/>
              <a:t>1  [ </a:t>
            </a:r>
            <a:r>
              <a:rPr lang="en-US" sz="1400" dirty="0"/>
              <a:t>OVERFLOW</a:t>
            </a:r>
            <a:r>
              <a:rPr lang="en-US" sz="2000" dirty="0"/>
              <a:t>? ] i</a:t>
            </a:r>
            <a:r>
              <a:rPr lang="en-US" sz="1800" dirty="0"/>
              <a:t>f AVAIL =NULL write OVERFLOW and Exit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2  [ Remove the first node from the AVAIL list]</a:t>
            </a:r>
          </a:p>
          <a:p>
            <a:pPr>
              <a:buNone/>
            </a:pPr>
            <a:r>
              <a:rPr lang="en-US" sz="2000" dirty="0"/>
              <a:t>       Set NEW:= AVAIL and AVAIL:=LINK[AVAIL]</a:t>
            </a:r>
          </a:p>
          <a:p>
            <a:pPr>
              <a:buNone/>
            </a:pPr>
            <a:r>
              <a:rPr lang="en-US" sz="2000" dirty="0"/>
              <a:t>3  Set INFO[NEW] := ITEM </a:t>
            </a:r>
          </a:p>
          <a:p>
            <a:pPr>
              <a:buNone/>
            </a:pPr>
            <a:r>
              <a:rPr lang="en-US" sz="2000" dirty="0"/>
              <a:t>4  Set LINK[NEW]:=START</a:t>
            </a:r>
          </a:p>
          <a:p>
            <a:pPr>
              <a:buNone/>
            </a:pPr>
            <a:r>
              <a:rPr lang="en-US" sz="2000" dirty="0"/>
              <a:t>5  Set START:=NEW</a:t>
            </a:r>
          </a:p>
          <a:p>
            <a:pPr>
              <a:buNone/>
            </a:pPr>
            <a:r>
              <a:rPr lang="en-US" sz="2000" dirty="0"/>
              <a:t>6 Exit</a:t>
            </a: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1066800" y="4038600"/>
            <a:ext cx="7477125" cy="865188"/>
            <a:chOff x="816" y="1728"/>
            <a:chExt cx="4702" cy="565"/>
          </a:xfrm>
        </p:grpSpPr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3408" y="2016"/>
              <a:ext cx="672" cy="240"/>
              <a:chOff x="1104" y="2016"/>
              <a:chExt cx="672" cy="240"/>
            </a:xfrm>
          </p:grpSpPr>
          <p:sp>
            <p:nvSpPr>
              <p:cNvPr id="25" name="Rectangle 11"/>
              <p:cNvSpPr>
                <a:spLocks noChangeArrowheads="1"/>
              </p:cNvSpPr>
              <p:nvPr/>
            </p:nvSpPr>
            <p:spPr bwMode="auto">
              <a:xfrm>
                <a:off x="1104" y="2016"/>
                <a:ext cx="672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12"/>
              <p:cNvSpPr>
                <a:spLocks noChangeShapeType="1"/>
              </p:cNvSpPr>
              <p:nvPr/>
            </p:nvSpPr>
            <p:spPr bwMode="auto">
              <a:xfrm>
                <a:off x="1536" y="20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14"/>
            <p:cNvSpPr>
              <a:spLocks noChangeArrowheads="1"/>
            </p:cNvSpPr>
            <p:nvPr/>
          </p:nvSpPr>
          <p:spPr bwMode="auto">
            <a:xfrm>
              <a:off x="4519" y="2016"/>
              <a:ext cx="9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>
              <a:off x="4992" y="20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9"/>
            <p:cNvSpPr>
              <a:spLocks noChangeShapeType="1"/>
            </p:cNvSpPr>
            <p:nvPr/>
          </p:nvSpPr>
          <p:spPr bwMode="auto">
            <a:xfrm>
              <a:off x="2832" y="211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20"/>
            <p:cNvSpPr>
              <a:spLocks noChangeShapeType="1"/>
            </p:cNvSpPr>
            <p:nvPr/>
          </p:nvSpPr>
          <p:spPr bwMode="auto">
            <a:xfrm>
              <a:off x="4032" y="211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26"/>
            <p:cNvGrpSpPr>
              <a:grpSpLocks/>
            </p:cNvGrpSpPr>
            <p:nvPr/>
          </p:nvGrpSpPr>
          <p:grpSpPr bwMode="auto">
            <a:xfrm>
              <a:off x="816" y="1728"/>
              <a:ext cx="2064" cy="565"/>
              <a:chOff x="816" y="1728"/>
              <a:chExt cx="2064" cy="565"/>
            </a:xfrm>
          </p:grpSpPr>
          <p:grpSp>
            <p:nvGrpSpPr>
              <p:cNvPr id="14" name="Group 6"/>
              <p:cNvGrpSpPr>
                <a:grpSpLocks/>
              </p:cNvGrpSpPr>
              <p:nvPr/>
            </p:nvGrpSpPr>
            <p:grpSpPr bwMode="auto">
              <a:xfrm>
                <a:off x="1056" y="2016"/>
                <a:ext cx="672" cy="240"/>
                <a:chOff x="1104" y="2016"/>
                <a:chExt cx="672" cy="240"/>
              </a:xfrm>
            </p:grpSpPr>
            <p:sp>
              <p:nvSpPr>
                <p:cNvPr id="23" name="Rectangle 4"/>
                <p:cNvSpPr>
                  <a:spLocks noChangeArrowheads="1"/>
                </p:cNvSpPr>
                <p:nvPr/>
              </p:nvSpPr>
              <p:spPr bwMode="auto">
                <a:xfrm>
                  <a:off x="1104" y="2016"/>
                  <a:ext cx="67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5"/>
                <p:cNvSpPr>
                  <a:spLocks noChangeShapeType="1"/>
                </p:cNvSpPr>
                <p:nvPr/>
              </p:nvSpPr>
              <p:spPr bwMode="auto">
                <a:xfrm>
                  <a:off x="1536" y="201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7"/>
              <p:cNvGrpSpPr>
                <a:grpSpLocks/>
              </p:cNvGrpSpPr>
              <p:nvPr/>
            </p:nvGrpSpPr>
            <p:grpSpPr bwMode="auto">
              <a:xfrm>
                <a:off x="2208" y="2016"/>
                <a:ext cx="672" cy="240"/>
                <a:chOff x="1104" y="2016"/>
                <a:chExt cx="672" cy="240"/>
              </a:xfrm>
            </p:grpSpPr>
            <p:sp>
              <p:nvSpPr>
                <p:cNvPr id="21" name="Rectangle 8"/>
                <p:cNvSpPr>
                  <a:spLocks noChangeArrowheads="1"/>
                </p:cNvSpPr>
                <p:nvPr/>
              </p:nvSpPr>
              <p:spPr bwMode="auto">
                <a:xfrm>
                  <a:off x="1104" y="2016"/>
                  <a:ext cx="67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auto">
                <a:xfrm>
                  <a:off x="1536" y="201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" name="Line 16"/>
              <p:cNvSpPr>
                <a:spLocks noChangeShapeType="1"/>
              </p:cNvSpPr>
              <p:nvPr/>
            </p:nvSpPr>
            <p:spPr bwMode="auto">
              <a:xfrm>
                <a:off x="816" y="172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7"/>
              <p:cNvSpPr>
                <a:spLocks noChangeShapeType="1"/>
              </p:cNvSpPr>
              <p:nvPr/>
            </p:nvSpPr>
            <p:spPr bwMode="auto">
              <a:xfrm>
                <a:off x="816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8"/>
              <p:cNvSpPr>
                <a:spLocks noChangeShapeType="1"/>
              </p:cNvSpPr>
              <p:nvPr/>
            </p:nvSpPr>
            <p:spPr bwMode="auto">
              <a:xfrm>
                <a:off x="1680" y="211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Text Box 21"/>
              <p:cNvSpPr txBox="1">
                <a:spLocks noChangeArrowheads="1"/>
              </p:cNvSpPr>
              <p:nvPr/>
            </p:nvSpPr>
            <p:spPr bwMode="auto">
              <a:xfrm>
                <a:off x="1046" y="1994"/>
                <a:ext cx="676" cy="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TW" sz="2400" dirty="0">
                    <a:latin typeface="Times New Roman" charset="0"/>
                  </a:rPr>
                  <a:t> bat    </a:t>
                </a:r>
                <a:r>
                  <a:rPr lang="en-US" altLang="zh-TW" sz="2400" dirty="0">
                    <a:latin typeface="Times New Roman" charset="0"/>
                    <a:sym typeface="Wingdings" pitchFamily="2" charset="2"/>
                  </a:rPr>
                  <a:t></a:t>
                </a:r>
                <a:endParaRPr lang="en-US" altLang="zh-TW" sz="2400" dirty="0">
                  <a:latin typeface="Times New Roman" charset="0"/>
                </a:endParaRPr>
              </a:p>
            </p:txBody>
          </p:sp>
          <p:sp>
            <p:nvSpPr>
              <p:cNvPr id="20" name="Text Box 22"/>
              <p:cNvSpPr txBox="1">
                <a:spLocks noChangeArrowheads="1"/>
              </p:cNvSpPr>
              <p:nvPr/>
            </p:nvSpPr>
            <p:spPr bwMode="auto">
              <a:xfrm>
                <a:off x="2198" y="1994"/>
                <a:ext cx="666" cy="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TW" sz="2400">
                    <a:latin typeface="Times New Roman" charset="0"/>
                  </a:rPr>
                  <a:t> cat    </a:t>
                </a:r>
                <a:r>
                  <a:rPr lang="en-US" altLang="zh-TW" sz="2400">
                    <a:latin typeface="Times New Roman" charset="0"/>
                    <a:sym typeface="Wingdings" pitchFamily="2" charset="2"/>
                  </a:rPr>
                  <a:t></a:t>
                </a:r>
                <a:endParaRPr lang="en-US" altLang="zh-TW" sz="2400">
                  <a:latin typeface="Times New Roman" charset="0"/>
                </a:endParaRPr>
              </a:p>
            </p:txBody>
          </p:sp>
        </p:grpSp>
        <p:sp>
          <p:nvSpPr>
            <p:cNvPr id="12" name="Text Box 23"/>
            <p:cNvSpPr txBox="1">
              <a:spLocks noChangeArrowheads="1"/>
            </p:cNvSpPr>
            <p:nvPr/>
          </p:nvSpPr>
          <p:spPr bwMode="auto">
            <a:xfrm>
              <a:off x="3398" y="1994"/>
              <a:ext cx="655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400">
                  <a:latin typeface="Times New Roman" charset="0"/>
                </a:rPr>
                <a:t> sat    </a:t>
              </a:r>
              <a:r>
                <a:rPr lang="en-US" altLang="zh-TW" sz="2400">
                  <a:latin typeface="Times New Roman" charset="0"/>
                  <a:sym typeface="Wingdings" pitchFamily="2" charset="2"/>
                </a:rPr>
                <a:t></a:t>
              </a:r>
              <a:endParaRPr lang="en-US" altLang="zh-TW" sz="2400">
                <a:latin typeface="Times New Roman" charset="0"/>
              </a:endParaRPr>
            </a:p>
          </p:txBody>
        </p:sp>
        <p:sp>
          <p:nvSpPr>
            <p:cNvPr id="13" name="Text Box 24"/>
            <p:cNvSpPr txBox="1">
              <a:spLocks noChangeArrowheads="1"/>
            </p:cNvSpPr>
            <p:nvPr/>
          </p:nvSpPr>
          <p:spPr bwMode="auto">
            <a:xfrm>
              <a:off x="4454" y="1994"/>
              <a:ext cx="106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400">
                  <a:latin typeface="Times New Roman" charset="0"/>
                </a:rPr>
                <a:t> vat     </a:t>
              </a:r>
              <a:r>
                <a:rPr lang="en-US" altLang="zh-TW" sz="2000">
                  <a:latin typeface="Times New Roman" charset="0"/>
                </a:rPr>
                <a:t>NULL</a:t>
              </a:r>
            </a:p>
          </p:txBody>
        </p:sp>
      </p:grpSp>
      <p:sp>
        <p:nvSpPr>
          <p:cNvPr id="27" name="Rectangle 26"/>
          <p:cNvSpPr/>
          <p:nvPr/>
        </p:nvSpPr>
        <p:spPr>
          <a:xfrm>
            <a:off x="990600" y="5638800"/>
            <a:ext cx="1524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Eat        </a:t>
            </a:r>
            <a:r>
              <a:rPr lang="en-US" sz="4400" b="1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1715294" y="5828506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2209800" y="54864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143000" y="53340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875506" y="50673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143000" y="4800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Line 17"/>
          <p:cNvSpPr>
            <a:spLocks noChangeShapeType="1"/>
          </p:cNvSpPr>
          <p:nvPr/>
        </p:nvSpPr>
        <p:spPr bwMode="auto">
          <a:xfrm>
            <a:off x="685281" y="5791200"/>
            <a:ext cx="3053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16"/>
          <p:cNvSpPr>
            <a:spLocks noChangeShapeType="1"/>
          </p:cNvSpPr>
          <p:nvPr/>
        </p:nvSpPr>
        <p:spPr bwMode="auto">
          <a:xfrm>
            <a:off x="685800" y="5276681"/>
            <a:ext cx="0" cy="5145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228600" y="5010090"/>
            <a:ext cx="6842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zh-TW" sz="2000" b="1" dirty="0"/>
              <a:t>start</a:t>
            </a:r>
          </a:p>
        </p:txBody>
      </p:sp>
      <p:sp>
        <p:nvSpPr>
          <p:cNvPr id="45" name="Text Box 29"/>
          <p:cNvSpPr txBox="1">
            <a:spLocks noChangeArrowheads="1"/>
          </p:cNvSpPr>
          <p:nvPr/>
        </p:nvSpPr>
        <p:spPr bwMode="auto">
          <a:xfrm>
            <a:off x="381000" y="3886200"/>
            <a:ext cx="6842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zh-TW" sz="2000" b="1" dirty="0"/>
              <a:t>start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34962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Insert after a given node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AB96-C28F-43B7-8D0C-B1B81912EE4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609600"/>
            <a:ext cx="8382000" cy="5410200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Algorithm: INSLOC( INFO, LINK, START,AVAIL,LOC,ITEM) </a:t>
            </a:r>
          </a:p>
          <a:p>
            <a:pPr>
              <a:buNone/>
            </a:pPr>
            <a:r>
              <a:rPr lang="en-US" sz="2000" dirty="0"/>
              <a:t>This algorithm inserts ITEM after the given location LOC</a:t>
            </a:r>
          </a:p>
          <a:p>
            <a:pPr>
              <a:buNone/>
            </a:pPr>
            <a:r>
              <a:rPr lang="en-US" sz="2000" dirty="0"/>
              <a:t>1  [ </a:t>
            </a:r>
            <a:r>
              <a:rPr lang="en-US" sz="1400" dirty="0"/>
              <a:t>OVERFLOW</a:t>
            </a:r>
            <a:r>
              <a:rPr lang="en-US" sz="2000" dirty="0"/>
              <a:t>? ] i</a:t>
            </a:r>
            <a:r>
              <a:rPr lang="en-US" sz="1800" dirty="0"/>
              <a:t>f AVAIL =NULL write OVERFLOW and Exit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2  [ Remove the first node from the AVAIL list]</a:t>
            </a:r>
          </a:p>
          <a:p>
            <a:pPr>
              <a:buNone/>
            </a:pPr>
            <a:r>
              <a:rPr lang="en-US" sz="2000" dirty="0"/>
              <a:t>       Set NEW:= AVAIL and AVAIL:=LINK[AVAIL]</a:t>
            </a:r>
          </a:p>
          <a:p>
            <a:pPr>
              <a:buNone/>
            </a:pPr>
            <a:r>
              <a:rPr lang="en-US" sz="2000" dirty="0"/>
              <a:t>3  Set INFO[NEW] := ITEM </a:t>
            </a:r>
          </a:p>
          <a:p>
            <a:pPr marL="457200" indent="-457200">
              <a:buAutoNum type="arabicPlain" startAt="4"/>
            </a:pPr>
            <a:r>
              <a:rPr lang="en-US" sz="2000" dirty="0"/>
              <a:t>If LOC=NULL then, Set LINK[NEW]:=START and START:=NEW</a:t>
            </a:r>
          </a:p>
          <a:p>
            <a:pPr marL="457200" indent="-457200">
              <a:buNone/>
            </a:pPr>
            <a:r>
              <a:rPr lang="en-US" sz="2000" dirty="0"/>
              <a:t>	else</a:t>
            </a:r>
          </a:p>
          <a:p>
            <a:pPr marL="457200" indent="-457200">
              <a:buNone/>
            </a:pPr>
            <a:r>
              <a:rPr lang="en-US" sz="2000" dirty="0"/>
              <a:t>          Set LINK[NEW]:=LINK[LOC] and LINK[LOC]:=NEW</a:t>
            </a:r>
          </a:p>
          <a:p>
            <a:pPr>
              <a:buNone/>
            </a:pPr>
            <a:r>
              <a:rPr lang="en-US" sz="2000" dirty="0"/>
              <a:t>      [ End of If ]</a:t>
            </a:r>
          </a:p>
          <a:p>
            <a:pPr>
              <a:buNone/>
            </a:pPr>
            <a:r>
              <a:rPr lang="en-US" sz="2000" dirty="0"/>
              <a:t>5 Exit</a:t>
            </a:r>
          </a:p>
          <a:p>
            <a:endParaRPr lang="en-US" dirty="0"/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838200" y="5105400"/>
            <a:ext cx="7477125" cy="865188"/>
            <a:chOff x="816" y="1728"/>
            <a:chExt cx="4702" cy="565"/>
          </a:xfrm>
        </p:grpSpPr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3408" y="2016"/>
              <a:ext cx="672" cy="240"/>
              <a:chOff x="1104" y="2016"/>
              <a:chExt cx="672" cy="240"/>
            </a:xfrm>
          </p:grpSpPr>
          <p:sp>
            <p:nvSpPr>
              <p:cNvPr id="24" name="Rectangle 11"/>
              <p:cNvSpPr>
                <a:spLocks noChangeArrowheads="1"/>
              </p:cNvSpPr>
              <p:nvPr/>
            </p:nvSpPr>
            <p:spPr bwMode="auto">
              <a:xfrm>
                <a:off x="1104" y="2016"/>
                <a:ext cx="672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12"/>
              <p:cNvSpPr>
                <a:spLocks noChangeShapeType="1"/>
              </p:cNvSpPr>
              <p:nvPr/>
            </p:nvSpPr>
            <p:spPr bwMode="auto">
              <a:xfrm>
                <a:off x="1536" y="20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14"/>
            <p:cNvSpPr>
              <a:spLocks noChangeArrowheads="1"/>
            </p:cNvSpPr>
            <p:nvPr/>
          </p:nvSpPr>
          <p:spPr bwMode="auto">
            <a:xfrm>
              <a:off x="4519" y="2016"/>
              <a:ext cx="9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>
              <a:off x="4992" y="20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20"/>
            <p:cNvSpPr>
              <a:spLocks noChangeShapeType="1"/>
            </p:cNvSpPr>
            <p:nvPr/>
          </p:nvSpPr>
          <p:spPr bwMode="auto">
            <a:xfrm>
              <a:off x="4032" y="211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816" y="1728"/>
              <a:ext cx="2064" cy="565"/>
              <a:chOff x="816" y="1728"/>
              <a:chExt cx="2064" cy="565"/>
            </a:xfrm>
          </p:grpSpPr>
          <p:grpSp>
            <p:nvGrpSpPr>
              <p:cNvPr id="13" name="Group 6"/>
              <p:cNvGrpSpPr>
                <a:grpSpLocks/>
              </p:cNvGrpSpPr>
              <p:nvPr/>
            </p:nvGrpSpPr>
            <p:grpSpPr bwMode="auto">
              <a:xfrm>
                <a:off x="1056" y="2016"/>
                <a:ext cx="672" cy="240"/>
                <a:chOff x="1104" y="2016"/>
                <a:chExt cx="672" cy="240"/>
              </a:xfrm>
            </p:grpSpPr>
            <p:sp>
              <p:nvSpPr>
                <p:cNvPr id="22" name="Rectangle 4"/>
                <p:cNvSpPr>
                  <a:spLocks noChangeArrowheads="1"/>
                </p:cNvSpPr>
                <p:nvPr/>
              </p:nvSpPr>
              <p:spPr bwMode="auto">
                <a:xfrm>
                  <a:off x="1104" y="2016"/>
                  <a:ext cx="67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5"/>
                <p:cNvSpPr>
                  <a:spLocks noChangeShapeType="1"/>
                </p:cNvSpPr>
                <p:nvPr/>
              </p:nvSpPr>
              <p:spPr bwMode="auto">
                <a:xfrm>
                  <a:off x="1536" y="201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7"/>
              <p:cNvGrpSpPr>
                <a:grpSpLocks/>
              </p:cNvGrpSpPr>
              <p:nvPr/>
            </p:nvGrpSpPr>
            <p:grpSpPr bwMode="auto">
              <a:xfrm>
                <a:off x="2208" y="2016"/>
                <a:ext cx="672" cy="240"/>
                <a:chOff x="1104" y="2016"/>
                <a:chExt cx="672" cy="240"/>
              </a:xfrm>
            </p:grpSpPr>
            <p:sp>
              <p:nvSpPr>
                <p:cNvPr id="20" name="Rectangle 8"/>
                <p:cNvSpPr>
                  <a:spLocks noChangeArrowheads="1"/>
                </p:cNvSpPr>
                <p:nvPr/>
              </p:nvSpPr>
              <p:spPr bwMode="auto">
                <a:xfrm>
                  <a:off x="1104" y="2016"/>
                  <a:ext cx="67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auto">
                <a:xfrm>
                  <a:off x="1536" y="201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" name="Line 16"/>
              <p:cNvSpPr>
                <a:spLocks noChangeShapeType="1"/>
              </p:cNvSpPr>
              <p:nvPr/>
            </p:nvSpPr>
            <p:spPr bwMode="auto">
              <a:xfrm>
                <a:off x="816" y="172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7"/>
              <p:cNvSpPr>
                <a:spLocks noChangeShapeType="1"/>
              </p:cNvSpPr>
              <p:nvPr/>
            </p:nvSpPr>
            <p:spPr bwMode="auto">
              <a:xfrm>
                <a:off x="816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8"/>
              <p:cNvSpPr>
                <a:spLocks noChangeShapeType="1"/>
              </p:cNvSpPr>
              <p:nvPr/>
            </p:nvSpPr>
            <p:spPr bwMode="auto">
              <a:xfrm>
                <a:off x="1680" y="211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Text Box 21"/>
              <p:cNvSpPr txBox="1">
                <a:spLocks noChangeArrowheads="1"/>
              </p:cNvSpPr>
              <p:nvPr/>
            </p:nvSpPr>
            <p:spPr bwMode="auto">
              <a:xfrm>
                <a:off x="1046" y="1994"/>
                <a:ext cx="676" cy="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TW" sz="2400" dirty="0">
                    <a:latin typeface="Times New Roman" charset="0"/>
                  </a:rPr>
                  <a:t> bat    </a:t>
                </a:r>
                <a:r>
                  <a:rPr lang="en-US" altLang="zh-TW" sz="2400" dirty="0">
                    <a:latin typeface="Times New Roman" charset="0"/>
                    <a:sym typeface="Wingdings" pitchFamily="2" charset="2"/>
                  </a:rPr>
                  <a:t></a:t>
                </a:r>
                <a:endParaRPr lang="en-US" altLang="zh-TW" sz="2400" dirty="0">
                  <a:latin typeface="Times New Roman" charset="0"/>
                </a:endParaRPr>
              </a:p>
            </p:txBody>
          </p:sp>
          <p:sp>
            <p:nvSpPr>
              <p:cNvPr id="19" name="Text Box 22"/>
              <p:cNvSpPr txBox="1">
                <a:spLocks noChangeArrowheads="1"/>
              </p:cNvSpPr>
              <p:nvPr/>
            </p:nvSpPr>
            <p:spPr bwMode="auto">
              <a:xfrm>
                <a:off x="2198" y="1994"/>
                <a:ext cx="666" cy="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TW" sz="2400" dirty="0">
                    <a:latin typeface="Times New Roman" charset="0"/>
                  </a:rPr>
                  <a:t> cat    </a:t>
                </a:r>
                <a:r>
                  <a:rPr lang="en-US" altLang="zh-TW" sz="2400" dirty="0">
                    <a:latin typeface="Times New Roman" charset="0"/>
                    <a:sym typeface="Wingdings" pitchFamily="2" charset="2"/>
                  </a:rPr>
                  <a:t></a:t>
                </a:r>
                <a:endParaRPr lang="en-US" altLang="zh-TW" sz="2400" dirty="0">
                  <a:latin typeface="Times New Roman" charset="0"/>
                </a:endParaRPr>
              </a:p>
            </p:txBody>
          </p:sp>
        </p:grpSp>
        <p:sp>
          <p:nvSpPr>
            <p:cNvPr id="11" name="Text Box 23"/>
            <p:cNvSpPr txBox="1">
              <a:spLocks noChangeArrowheads="1"/>
            </p:cNvSpPr>
            <p:nvPr/>
          </p:nvSpPr>
          <p:spPr bwMode="auto">
            <a:xfrm>
              <a:off x="3398" y="1994"/>
              <a:ext cx="655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400" dirty="0">
                  <a:latin typeface="Times New Roman" charset="0"/>
                </a:rPr>
                <a:t> sat    </a:t>
              </a:r>
              <a:r>
                <a:rPr lang="en-US" altLang="zh-TW" sz="2400" dirty="0">
                  <a:latin typeface="Times New Roman" charset="0"/>
                  <a:sym typeface="Wingdings" pitchFamily="2" charset="2"/>
                </a:rPr>
                <a:t></a:t>
              </a:r>
              <a:endParaRPr lang="en-US" altLang="zh-TW" sz="2400" dirty="0">
                <a:latin typeface="Times New Roman" charset="0"/>
              </a:endParaRPr>
            </a:p>
          </p:txBody>
        </p:sp>
        <p:sp>
          <p:nvSpPr>
            <p:cNvPr id="12" name="Text Box 24"/>
            <p:cNvSpPr txBox="1">
              <a:spLocks noChangeArrowheads="1"/>
            </p:cNvSpPr>
            <p:nvPr/>
          </p:nvSpPr>
          <p:spPr bwMode="auto">
            <a:xfrm>
              <a:off x="4454" y="1994"/>
              <a:ext cx="106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400">
                  <a:latin typeface="Times New Roman" charset="0"/>
                </a:rPr>
                <a:t> vat     </a:t>
              </a:r>
              <a:r>
                <a:rPr lang="en-US" altLang="zh-TW" sz="2000">
                  <a:latin typeface="Times New Roman" charset="0"/>
                </a:rPr>
                <a:t>NULL</a:t>
              </a: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>
            <a:off x="4114800" y="5715000"/>
            <a:ext cx="849167" cy="1588"/>
          </a:xfrm>
          <a:prstGeom prst="straightConnector1">
            <a:avLst/>
          </a:prstGeom>
          <a:ln w="9525" cmpd="sng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733800" y="6324600"/>
            <a:ext cx="1524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Eat        </a:t>
            </a:r>
            <a:r>
              <a:rPr lang="en-US" sz="4400" b="1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4458494" y="65151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3771900" y="61341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4876800" y="6096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609600" y="4800600"/>
            <a:ext cx="6842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zh-TW" sz="2000" b="1" dirty="0"/>
              <a:t>start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58762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Inserting into the sorted list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AB96-C28F-43B7-8D0C-B1B81912EE4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Algorithm INSERT( INFO, LINK, START, AVAIL, ITEM)</a:t>
            </a:r>
          </a:p>
          <a:p>
            <a:r>
              <a:rPr lang="en-US" dirty="0"/>
              <a:t>This algorithm inserts ITEM into the sorted linked list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Call FINDA(INFO, LINK, START, ITEM,LOC)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Call INSLOC(INFO, LINK, START, AVAIL,LOC, ITEM)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Exit </a:t>
            </a:r>
          </a:p>
          <a:p>
            <a:pPr marL="514350" indent="-514350">
              <a:buNone/>
            </a:pPr>
            <a:r>
              <a:rPr lang="en-US" sz="2400" dirty="0"/>
              <a:t>Procedure: FINDA(INFO, LINK, START, ITEM,LOC)</a:t>
            </a:r>
          </a:p>
          <a:p>
            <a:pPr marL="514350" indent="-514350">
              <a:buNone/>
            </a:pPr>
            <a:r>
              <a:rPr lang="en-US" sz="2000" dirty="0"/>
              <a:t>This procedure finds location LOC of the last node in a sorted list such that INFO[LOC] is less than ITEM or Sets LOC:=NULL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[ list empty? ] is START =NULL then Set LOC:=NULL and Return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If ITEM &lt; INFO[START] then Set LOC:=NULL and Return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Set TRAIL:= START and PTR:=LINK[START]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Repeat steps 5 and 6 while PTR !=NULL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If ITEM&lt; INFO[PTR] then Set LOC:= TRAIL and Return</a:t>
            </a:r>
          </a:p>
          <a:p>
            <a:pPr marL="514350" indent="-514350">
              <a:buNone/>
            </a:pPr>
            <a:r>
              <a:rPr lang="en-US" sz="2400" dirty="0"/>
              <a:t>	[ End of if ]</a:t>
            </a:r>
          </a:p>
          <a:p>
            <a:pPr marL="514350" indent="-514350">
              <a:buAutoNum type="arabicPlain" startAt="6"/>
            </a:pPr>
            <a:r>
              <a:rPr lang="en-US" sz="2400" dirty="0"/>
              <a:t>Set TRAIL :=PTR and PTR:=LINK[PTR]</a:t>
            </a:r>
          </a:p>
          <a:p>
            <a:pPr marL="514350" indent="-514350">
              <a:buNone/>
            </a:pPr>
            <a:r>
              <a:rPr lang="en-US" sz="2400" dirty="0"/>
              <a:t>           [End of step 4 loop]</a:t>
            </a:r>
          </a:p>
          <a:p>
            <a:pPr marL="514350" indent="-514350">
              <a:buNone/>
            </a:pPr>
            <a:r>
              <a:rPr lang="en-US" sz="2400" dirty="0"/>
              <a:t>7         Set LOC:= TRAIL</a:t>
            </a:r>
          </a:p>
          <a:p>
            <a:pPr marL="514350" indent="-514350">
              <a:buNone/>
            </a:pPr>
            <a:r>
              <a:rPr lang="en-US" sz="2400" dirty="0"/>
              <a:t>8         Return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>
                <a:latin typeface="Times New Roman" charset="0"/>
              </a:rPr>
              <a:t>SINGLY LINKED LISTS</a:t>
            </a:r>
            <a:br>
              <a:rPr lang="en-US" altLang="zh-TW" b="1" dirty="0">
                <a:latin typeface="Times New Roman" charset="0"/>
              </a:rPr>
            </a:br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sz="2400" dirty="0"/>
              <a:t>Linked list</a:t>
            </a:r>
          </a:p>
          <a:p>
            <a:pPr lvl="1"/>
            <a:r>
              <a:rPr lang="en-US" altLang="zh-TW" sz="2400" dirty="0"/>
              <a:t>	An ordered sequence of nodes with links </a:t>
            </a:r>
          </a:p>
          <a:p>
            <a:pPr lvl="1"/>
            <a:r>
              <a:rPr lang="en-US" altLang="zh-TW" sz="2400" dirty="0"/>
              <a:t>	The nodes do not reside in sequential locations</a:t>
            </a:r>
          </a:p>
          <a:p>
            <a:pPr lvl="1"/>
            <a:r>
              <a:rPr lang="en-US" altLang="zh-TW" sz="2400" dirty="0"/>
              <a:t>	The locations of the nodes may change on different runs</a:t>
            </a:r>
          </a:p>
          <a:p>
            <a:pPr lvl="1"/>
            <a:endParaRPr lang="en-US" altLang="zh-TW" sz="2400" dirty="0"/>
          </a:p>
          <a:p>
            <a:endParaRPr lang="en-US" dirty="0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1060450" y="3935412"/>
            <a:ext cx="7477125" cy="865188"/>
            <a:chOff x="816" y="1728"/>
            <a:chExt cx="4702" cy="565"/>
          </a:xfrm>
        </p:grpSpPr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3408" y="2016"/>
              <a:ext cx="672" cy="240"/>
              <a:chOff x="1104" y="2016"/>
              <a:chExt cx="672" cy="240"/>
            </a:xfrm>
          </p:grpSpPr>
          <p:sp>
            <p:nvSpPr>
              <p:cNvPr id="24" name="Rectangle 11"/>
              <p:cNvSpPr>
                <a:spLocks noChangeArrowheads="1"/>
              </p:cNvSpPr>
              <p:nvPr/>
            </p:nvSpPr>
            <p:spPr bwMode="auto">
              <a:xfrm>
                <a:off x="1104" y="2016"/>
                <a:ext cx="672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12"/>
              <p:cNvSpPr>
                <a:spLocks noChangeShapeType="1"/>
              </p:cNvSpPr>
              <p:nvPr/>
            </p:nvSpPr>
            <p:spPr bwMode="auto">
              <a:xfrm>
                <a:off x="1536" y="20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Rectangle 14"/>
            <p:cNvSpPr>
              <a:spLocks noChangeArrowheads="1"/>
            </p:cNvSpPr>
            <p:nvPr/>
          </p:nvSpPr>
          <p:spPr bwMode="auto">
            <a:xfrm>
              <a:off x="4519" y="2016"/>
              <a:ext cx="9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15"/>
            <p:cNvSpPr>
              <a:spLocks noChangeShapeType="1"/>
            </p:cNvSpPr>
            <p:nvPr/>
          </p:nvSpPr>
          <p:spPr bwMode="auto">
            <a:xfrm>
              <a:off x="4992" y="20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832" y="211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20"/>
            <p:cNvSpPr>
              <a:spLocks noChangeShapeType="1"/>
            </p:cNvSpPr>
            <p:nvPr/>
          </p:nvSpPr>
          <p:spPr bwMode="auto">
            <a:xfrm>
              <a:off x="4032" y="211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816" y="1728"/>
              <a:ext cx="2064" cy="565"/>
              <a:chOff x="816" y="1728"/>
              <a:chExt cx="2064" cy="565"/>
            </a:xfrm>
          </p:grpSpPr>
          <p:grpSp>
            <p:nvGrpSpPr>
              <p:cNvPr id="13" name="Group 6"/>
              <p:cNvGrpSpPr>
                <a:grpSpLocks/>
              </p:cNvGrpSpPr>
              <p:nvPr/>
            </p:nvGrpSpPr>
            <p:grpSpPr bwMode="auto">
              <a:xfrm>
                <a:off x="1056" y="2016"/>
                <a:ext cx="672" cy="240"/>
                <a:chOff x="1104" y="2016"/>
                <a:chExt cx="672" cy="240"/>
              </a:xfrm>
            </p:grpSpPr>
            <p:sp>
              <p:nvSpPr>
                <p:cNvPr id="22" name="Rectangle 4"/>
                <p:cNvSpPr>
                  <a:spLocks noChangeArrowheads="1"/>
                </p:cNvSpPr>
                <p:nvPr/>
              </p:nvSpPr>
              <p:spPr bwMode="auto">
                <a:xfrm>
                  <a:off x="1104" y="2016"/>
                  <a:ext cx="67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5"/>
                <p:cNvSpPr>
                  <a:spLocks noChangeShapeType="1"/>
                </p:cNvSpPr>
                <p:nvPr/>
              </p:nvSpPr>
              <p:spPr bwMode="auto">
                <a:xfrm>
                  <a:off x="1536" y="201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7"/>
              <p:cNvGrpSpPr>
                <a:grpSpLocks/>
              </p:cNvGrpSpPr>
              <p:nvPr/>
            </p:nvGrpSpPr>
            <p:grpSpPr bwMode="auto">
              <a:xfrm>
                <a:off x="2208" y="2016"/>
                <a:ext cx="672" cy="240"/>
                <a:chOff x="1104" y="2016"/>
                <a:chExt cx="672" cy="240"/>
              </a:xfrm>
            </p:grpSpPr>
            <p:sp>
              <p:nvSpPr>
                <p:cNvPr id="20" name="Rectangle 8"/>
                <p:cNvSpPr>
                  <a:spLocks noChangeArrowheads="1"/>
                </p:cNvSpPr>
                <p:nvPr/>
              </p:nvSpPr>
              <p:spPr bwMode="auto">
                <a:xfrm>
                  <a:off x="1104" y="2016"/>
                  <a:ext cx="67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auto">
                <a:xfrm>
                  <a:off x="1536" y="201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" name="Line 16"/>
              <p:cNvSpPr>
                <a:spLocks noChangeShapeType="1"/>
              </p:cNvSpPr>
              <p:nvPr/>
            </p:nvSpPr>
            <p:spPr bwMode="auto">
              <a:xfrm>
                <a:off x="816" y="172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7"/>
              <p:cNvSpPr>
                <a:spLocks noChangeShapeType="1"/>
              </p:cNvSpPr>
              <p:nvPr/>
            </p:nvSpPr>
            <p:spPr bwMode="auto">
              <a:xfrm>
                <a:off x="816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8"/>
              <p:cNvSpPr>
                <a:spLocks noChangeShapeType="1"/>
              </p:cNvSpPr>
              <p:nvPr/>
            </p:nvSpPr>
            <p:spPr bwMode="auto">
              <a:xfrm>
                <a:off x="1680" y="211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Text Box 21"/>
              <p:cNvSpPr txBox="1">
                <a:spLocks noChangeArrowheads="1"/>
              </p:cNvSpPr>
              <p:nvPr/>
            </p:nvSpPr>
            <p:spPr bwMode="auto">
              <a:xfrm>
                <a:off x="1046" y="1994"/>
                <a:ext cx="676" cy="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TW" sz="2400" dirty="0">
                    <a:latin typeface="Times New Roman" charset="0"/>
                  </a:rPr>
                  <a:t> bat    </a:t>
                </a:r>
                <a:r>
                  <a:rPr lang="en-US" altLang="zh-TW" sz="2400" dirty="0">
                    <a:latin typeface="Times New Roman" charset="0"/>
                    <a:sym typeface="Wingdings" pitchFamily="2" charset="2"/>
                  </a:rPr>
                  <a:t></a:t>
                </a:r>
                <a:endParaRPr lang="en-US" altLang="zh-TW" sz="2400" dirty="0">
                  <a:latin typeface="Times New Roman" charset="0"/>
                </a:endParaRPr>
              </a:p>
            </p:txBody>
          </p:sp>
          <p:sp>
            <p:nvSpPr>
              <p:cNvPr id="19" name="Text Box 22"/>
              <p:cNvSpPr txBox="1">
                <a:spLocks noChangeArrowheads="1"/>
              </p:cNvSpPr>
              <p:nvPr/>
            </p:nvSpPr>
            <p:spPr bwMode="auto">
              <a:xfrm>
                <a:off x="2198" y="1994"/>
                <a:ext cx="666" cy="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TW" sz="2400">
                    <a:latin typeface="Times New Roman" charset="0"/>
                  </a:rPr>
                  <a:t> cat    </a:t>
                </a:r>
                <a:r>
                  <a:rPr lang="en-US" altLang="zh-TW" sz="2400">
                    <a:latin typeface="Times New Roman" charset="0"/>
                    <a:sym typeface="Wingdings" pitchFamily="2" charset="2"/>
                  </a:rPr>
                  <a:t></a:t>
                </a:r>
                <a:endParaRPr lang="en-US" altLang="zh-TW" sz="2400">
                  <a:latin typeface="Times New Roman" charset="0"/>
                </a:endParaRPr>
              </a:p>
            </p:txBody>
          </p:sp>
        </p:grpSp>
        <p:sp>
          <p:nvSpPr>
            <p:cNvPr id="11" name="Text Box 23"/>
            <p:cNvSpPr txBox="1">
              <a:spLocks noChangeArrowheads="1"/>
            </p:cNvSpPr>
            <p:nvPr/>
          </p:nvSpPr>
          <p:spPr bwMode="auto">
            <a:xfrm>
              <a:off x="3398" y="1994"/>
              <a:ext cx="655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400">
                  <a:latin typeface="Times New Roman" charset="0"/>
                </a:rPr>
                <a:t> sat    </a:t>
              </a:r>
              <a:r>
                <a:rPr lang="en-US" altLang="zh-TW" sz="2400">
                  <a:latin typeface="Times New Roman" charset="0"/>
                  <a:sym typeface="Wingdings" pitchFamily="2" charset="2"/>
                </a:rPr>
                <a:t></a:t>
              </a:r>
              <a:endParaRPr lang="en-US" altLang="zh-TW" sz="2400">
                <a:latin typeface="Times New Roman" charset="0"/>
              </a:endParaRPr>
            </a:p>
          </p:txBody>
        </p:sp>
        <p:sp>
          <p:nvSpPr>
            <p:cNvPr id="12" name="Text Box 24"/>
            <p:cNvSpPr txBox="1">
              <a:spLocks noChangeArrowheads="1"/>
            </p:cNvSpPr>
            <p:nvPr/>
          </p:nvSpPr>
          <p:spPr bwMode="auto">
            <a:xfrm>
              <a:off x="4454" y="1994"/>
              <a:ext cx="106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400">
                  <a:latin typeface="Times New Roman" charset="0"/>
                </a:rPr>
                <a:t> vat     </a:t>
              </a:r>
              <a:r>
                <a:rPr lang="en-US" altLang="zh-TW" sz="2000">
                  <a:latin typeface="Times New Roman" charset="0"/>
                </a:rPr>
                <a:t>NULL</a:t>
              </a:r>
            </a:p>
          </p:txBody>
        </p:sp>
      </p:grp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822325" y="3525837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sz="2000" b="1" dirty="0" err="1"/>
              <a:t>ptr</a:t>
            </a:r>
            <a:endParaRPr lang="en-US" altLang="zh-TW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86200" y="1600200"/>
            <a:ext cx="762000" cy="441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0800000" flipH="1">
            <a:off x="3886200" y="37338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H="1">
            <a:off x="3886200" y="48006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 flipH="1">
            <a:off x="3886200" y="54102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 flipH="1">
            <a:off x="3886200" y="32004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H="1">
            <a:off x="3886200" y="26670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H="1">
            <a:off x="3886200" y="21336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H="1">
            <a:off x="3886200" y="42672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05200" y="1676400"/>
            <a:ext cx="30168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r>
              <a:rPr lang="en-US" dirty="0"/>
              <a:t>4</a:t>
            </a:r>
          </a:p>
          <a:p>
            <a:endParaRPr lang="en-US" dirty="0"/>
          </a:p>
          <a:p>
            <a:r>
              <a:rPr lang="en-US" dirty="0"/>
              <a:t>5</a:t>
            </a:r>
          </a:p>
          <a:p>
            <a:endParaRPr lang="en-US" dirty="0"/>
          </a:p>
          <a:p>
            <a:r>
              <a:rPr lang="en-US" dirty="0"/>
              <a:t>6</a:t>
            </a:r>
          </a:p>
          <a:p>
            <a:endParaRPr lang="en-US" dirty="0"/>
          </a:p>
          <a:p>
            <a:r>
              <a:rPr lang="en-US" dirty="0"/>
              <a:t>7</a:t>
            </a:r>
          </a:p>
          <a:p>
            <a:endParaRPr lang="en-US" dirty="0"/>
          </a:p>
          <a:p>
            <a:r>
              <a:rPr lang="en-US" dirty="0"/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14800" y="2209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14800" y="32766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14800" y="48768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0" y="3124200"/>
            <a:ext cx="75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76400" y="3124200"/>
            <a:ext cx="609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18" name="Straight Connector 17"/>
          <p:cNvCxnSpPr>
            <a:stCxn id="17" idx="3"/>
          </p:cNvCxnSpPr>
          <p:nvPr/>
        </p:nvCxnSpPr>
        <p:spPr>
          <a:xfrm flipV="1">
            <a:off x="2286000" y="3276600"/>
            <a:ext cx="5334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1943100" y="4152900"/>
            <a:ext cx="1828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895600" y="5105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638800" y="1600200"/>
            <a:ext cx="762000" cy="441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rot="10800000" flipH="1">
            <a:off x="5638800" y="37338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 flipH="1">
            <a:off x="5638800" y="48006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H="1">
            <a:off x="5638800" y="54102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 flipH="1">
            <a:off x="5638800" y="32004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H="1">
            <a:off x="5638800" y="26670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H="1">
            <a:off x="5638800" y="21336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 flipH="1">
            <a:off x="5638800" y="42672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867400" y="220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67400" y="3276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67400" y="4876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62400" y="1143000"/>
            <a:ext cx="647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INFO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38800" y="1143000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LINK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143000" y="1981200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AVAIL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905000" y="1981200"/>
            <a:ext cx="609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2514600" y="2133600"/>
            <a:ext cx="5334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>
            <a:off x="2133600" y="3048000"/>
            <a:ext cx="1905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124200" y="4038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867400" y="3810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867400" y="4343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67400" y="5486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867400" y="2743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867400" y="1676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Memory allocation – garbage collection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special list which is maintained for the unused memory cells is called as available list </a:t>
            </a:r>
          </a:p>
          <a:p>
            <a:r>
              <a:rPr lang="en-US" dirty="0"/>
              <a:t>The OS of computer periodically collects all the deleted spaces onto the free storage list</a:t>
            </a:r>
          </a:p>
          <a:p>
            <a:r>
              <a:rPr lang="en-US" dirty="0"/>
              <a:t>The technique that does this collection is called garbage collection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linked list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As Data structure – </a:t>
            </a:r>
            <a:r>
              <a:rPr lang="en-US" dirty="0" err="1"/>
              <a:t>insafter</a:t>
            </a:r>
            <a:r>
              <a:rPr lang="en-US" dirty="0"/>
              <a:t> , </a:t>
            </a:r>
            <a:r>
              <a:rPr lang="en-US" dirty="0" err="1"/>
              <a:t>Delafter</a:t>
            </a:r>
            <a:r>
              <a:rPr lang="en-US" dirty="0"/>
              <a:t> Operations</a:t>
            </a:r>
          </a:p>
          <a:p>
            <a:r>
              <a:rPr lang="en-US" dirty="0"/>
              <a:t>To implement other data structures such as Stacks, Queue, ordered list like polynomial etc.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Polynomials 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35013" y="1676401"/>
            <a:ext cx="80391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l" defTabSz="762000"/>
            <a:endParaRPr lang="en-US" altLang="zh-TW" sz="2400" dirty="0">
              <a:latin typeface="Times New Roman" pitchFamily="18" charset="0"/>
            </a:endParaRPr>
          </a:p>
          <a:p>
            <a:pPr algn="l" defTabSz="762000">
              <a:lnSpc>
                <a:spcPct val="10000"/>
              </a:lnSpc>
            </a:pPr>
            <a:r>
              <a:rPr lang="en-US" altLang="zh-TW" sz="2400" dirty="0">
                <a:latin typeface="Courier New" pitchFamily="49" charset="0"/>
              </a:rPr>
              <a:t> </a:t>
            </a:r>
            <a:r>
              <a:rPr lang="en-US" altLang="zh-TW" sz="1600" dirty="0">
                <a:latin typeface="Courier New" pitchFamily="49" charset="0"/>
              </a:rPr>
              <a:t> 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400" dirty="0">
                <a:latin typeface="Courier New" pitchFamily="49" charset="0"/>
              </a:rPr>
              <a:t>  </a:t>
            </a:r>
            <a:endParaRPr lang="en-US" altLang="zh-TW" sz="2400" dirty="0">
              <a:latin typeface="Times New Roman" pitchFamily="18" charset="0"/>
            </a:endParaRPr>
          </a:p>
          <a:p>
            <a:pPr algn="l" defTabSz="762000">
              <a:lnSpc>
                <a:spcPct val="70000"/>
              </a:lnSpc>
            </a:pPr>
            <a:r>
              <a:rPr lang="en-US" altLang="zh-TW" sz="2400" dirty="0">
                <a:latin typeface="Courier New" pitchFamily="49" charset="0"/>
              </a:rPr>
              <a:t>  </a:t>
            </a:r>
            <a:r>
              <a:rPr lang="en-US" altLang="zh-TW" sz="2400" dirty="0" err="1">
                <a:latin typeface="Courier New" pitchFamily="49" charset="0"/>
              </a:rPr>
              <a:t>struct</a:t>
            </a:r>
            <a:r>
              <a:rPr lang="en-US" altLang="zh-TW" sz="2400" dirty="0">
                <a:latin typeface="Courier New" pitchFamily="49" charset="0"/>
              </a:rPr>
              <a:t> </a:t>
            </a:r>
            <a:r>
              <a:rPr lang="en-US" altLang="zh-TW" sz="2400" dirty="0" err="1">
                <a:latin typeface="Courier New" pitchFamily="49" charset="0"/>
              </a:rPr>
              <a:t>polynode</a:t>
            </a:r>
            <a:r>
              <a:rPr lang="en-US" altLang="zh-TW" sz="2400" dirty="0">
                <a:latin typeface="Courier New" pitchFamily="49" charset="0"/>
              </a:rPr>
              <a:t> {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400" dirty="0">
                <a:latin typeface="Courier New" pitchFamily="49" charset="0"/>
              </a:rPr>
              <a:t>      </a:t>
            </a:r>
            <a:r>
              <a:rPr lang="en-US" altLang="zh-TW" sz="2400" dirty="0" err="1">
                <a:latin typeface="Courier New" pitchFamily="49" charset="0"/>
              </a:rPr>
              <a:t>int</a:t>
            </a:r>
            <a:r>
              <a:rPr lang="en-US" altLang="zh-TW" sz="2400" dirty="0">
                <a:latin typeface="Courier New" pitchFamily="49" charset="0"/>
              </a:rPr>
              <a:t> </a:t>
            </a:r>
            <a:r>
              <a:rPr lang="en-US" altLang="zh-TW" sz="2400" dirty="0" err="1">
                <a:latin typeface="Courier New" pitchFamily="49" charset="0"/>
              </a:rPr>
              <a:t>coef</a:t>
            </a:r>
            <a:r>
              <a:rPr lang="en-US" altLang="zh-TW" sz="2400" dirty="0">
                <a:latin typeface="Courier New" pitchFamily="49" charset="0"/>
              </a:rPr>
              <a:t>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400" dirty="0">
                <a:latin typeface="Courier New" pitchFamily="49" charset="0"/>
              </a:rPr>
              <a:t>      </a:t>
            </a:r>
            <a:r>
              <a:rPr lang="en-US" altLang="zh-TW" sz="2400" dirty="0" err="1">
                <a:latin typeface="Courier New" pitchFamily="49" charset="0"/>
              </a:rPr>
              <a:t>int</a:t>
            </a:r>
            <a:r>
              <a:rPr lang="en-US" altLang="zh-TW" sz="2400" dirty="0">
                <a:latin typeface="Courier New" pitchFamily="49" charset="0"/>
              </a:rPr>
              <a:t> </a:t>
            </a:r>
            <a:r>
              <a:rPr lang="en-US" altLang="zh-TW" sz="2400" dirty="0" err="1">
                <a:latin typeface="Courier New" pitchFamily="49" charset="0"/>
              </a:rPr>
              <a:t>expon</a:t>
            </a:r>
            <a:r>
              <a:rPr lang="en-US" altLang="zh-TW" sz="2400" dirty="0">
                <a:latin typeface="Courier New" pitchFamily="49" charset="0"/>
              </a:rPr>
              <a:t>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400" dirty="0">
                <a:latin typeface="Courier New" pitchFamily="49" charset="0"/>
              </a:rPr>
              <a:t>      </a:t>
            </a:r>
            <a:r>
              <a:rPr lang="en-US" altLang="zh-TW" sz="2400" dirty="0" err="1">
                <a:latin typeface="Courier New" pitchFamily="49" charset="0"/>
              </a:rPr>
              <a:t>struct</a:t>
            </a:r>
            <a:r>
              <a:rPr lang="en-US" altLang="zh-TW" sz="2400" dirty="0">
                <a:latin typeface="Courier New" pitchFamily="49" charset="0"/>
              </a:rPr>
              <a:t> </a:t>
            </a:r>
            <a:r>
              <a:rPr lang="en-US" altLang="zh-TW" sz="2400" dirty="0" err="1">
                <a:latin typeface="Courier New" pitchFamily="49" charset="0"/>
              </a:rPr>
              <a:t>polynode</a:t>
            </a:r>
            <a:r>
              <a:rPr lang="en-US" altLang="zh-TW" sz="2400" dirty="0">
                <a:latin typeface="Courier New" pitchFamily="49" charset="0"/>
              </a:rPr>
              <a:t> * link;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400" dirty="0">
                <a:latin typeface="Courier New" pitchFamily="49" charset="0"/>
              </a:rPr>
              <a:t>  };</a:t>
            </a:r>
          </a:p>
          <a:p>
            <a:pPr defTabSz="762000">
              <a:lnSpc>
                <a:spcPct val="70000"/>
              </a:lnSpc>
            </a:pPr>
            <a:r>
              <a:rPr lang="en-US" altLang="zh-TW" sz="2400" dirty="0" err="1">
                <a:latin typeface="Courier New" pitchFamily="49" charset="0"/>
              </a:rPr>
              <a:t>typedef</a:t>
            </a:r>
            <a:r>
              <a:rPr lang="en-US" altLang="zh-TW" sz="2400" dirty="0">
                <a:latin typeface="Courier New" pitchFamily="49" charset="0"/>
              </a:rPr>
              <a:t> </a:t>
            </a:r>
            <a:r>
              <a:rPr lang="en-US" altLang="zh-TW" sz="2400" dirty="0" err="1">
                <a:latin typeface="Courier New" pitchFamily="49" charset="0"/>
              </a:rPr>
              <a:t>polynode</a:t>
            </a:r>
            <a:r>
              <a:rPr lang="en-US" altLang="zh-TW" sz="2400" dirty="0">
                <a:latin typeface="Courier New" pitchFamily="49" charset="0"/>
              </a:rPr>
              <a:t> * </a:t>
            </a:r>
            <a:r>
              <a:rPr lang="en-US" altLang="zh-TW" sz="2400" dirty="0" err="1">
                <a:latin typeface="Courier New" pitchFamily="49" charset="0"/>
              </a:rPr>
              <a:t>poly_pointer</a:t>
            </a:r>
            <a:r>
              <a:rPr lang="en-US" altLang="zh-TW" sz="2400" dirty="0">
                <a:latin typeface="Courier New" pitchFamily="49" charset="0"/>
              </a:rPr>
              <a:t>;</a:t>
            </a:r>
          </a:p>
          <a:p>
            <a:pPr algn="l" defTabSz="762000">
              <a:lnSpc>
                <a:spcPct val="70000"/>
              </a:lnSpc>
            </a:pPr>
            <a:endParaRPr lang="en-US" altLang="zh-TW" sz="2400" dirty="0">
              <a:latin typeface="Courier New" pitchFamily="49" charset="0"/>
            </a:endParaRPr>
          </a:p>
          <a:p>
            <a:pPr defTabSz="762000">
              <a:lnSpc>
                <a:spcPct val="70000"/>
              </a:lnSpc>
            </a:pPr>
            <a:r>
              <a:rPr lang="en-US" altLang="zh-TW" sz="2400" dirty="0">
                <a:latin typeface="Courier New" pitchFamily="49" charset="0"/>
              </a:rPr>
              <a:t> </a:t>
            </a:r>
            <a:r>
              <a:rPr lang="en-US" altLang="zh-TW" sz="2400" dirty="0" err="1">
                <a:latin typeface="Courier New" pitchFamily="49" charset="0"/>
              </a:rPr>
              <a:t>poly_pointer</a:t>
            </a:r>
            <a:r>
              <a:rPr lang="en-US" altLang="zh-TW" sz="2400" dirty="0">
                <a:latin typeface="Courier New" pitchFamily="49" charset="0"/>
              </a:rPr>
              <a:t> a, b, c;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066800" y="1600200"/>
            <a:ext cx="216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sz="2400" b="1" dirty="0">
                <a:solidFill>
                  <a:srgbClr val="6600FF"/>
                </a:solidFill>
                <a:latin typeface="Times New Roman" pitchFamily="18" charset="0"/>
              </a:rPr>
              <a:t>Representation</a:t>
            </a:r>
            <a:endParaRPr lang="en-US" altLang="zh-TW" sz="2400" dirty="0">
              <a:solidFill>
                <a:srgbClr val="6600FF"/>
              </a:solidFill>
              <a:latin typeface="Times New Roman" pitchFamily="18" charset="0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838325" y="5408613"/>
            <a:ext cx="5927725" cy="514350"/>
            <a:chOff x="880" y="3240"/>
            <a:chExt cx="2748" cy="336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880" y="3244"/>
              <a:ext cx="2748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760" y="3240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2696" y="3240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093" y="3272"/>
              <a:ext cx="227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defTabSz="762000"/>
              <a:r>
                <a:rPr lang="en-US" altLang="zh-TW" sz="2400">
                  <a:latin typeface="Times New Roman" pitchFamily="18" charset="0"/>
                </a:rPr>
                <a:t>coef                   expon                    link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/>
              <a:t>Example</a:t>
            </a: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lvl="1">
              <a:buNone/>
            </a:pPr>
            <a:r>
              <a:rPr lang="en-US" altLang="zh-TW" dirty="0"/>
              <a:t>a= 3x</a:t>
            </a:r>
            <a:r>
              <a:rPr lang="en-US" altLang="zh-TW" baseline="30000" dirty="0"/>
              <a:t>14</a:t>
            </a:r>
            <a:r>
              <a:rPr lang="en-US" altLang="zh-TW" dirty="0"/>
              <a:t>+ 2x</a:t>
            </a:r>
            <a:r>
              <a:rPr lang="en-US" altLang="zh-TW" baseline="30000" dirty="0"/>
              <a:t>8</a:t>
            </a:r>
            <a:r>
              <a:rPr lang="en-US" altLang="zh-TW" dirty="0"/>
              <a:t>+ 1</a:t>
            </a:r>
          </a:p>
          <a:p>
            <a:pPr lvl="1">
              <a:buNone/>
            </a:pPr>
            <a:r>
              <a:rPr lang="en-US" altLang="zh-TW" dirty="0"/>
              <a:t>b= 8x</a:t>
            </a:r>
            <a:r>
              <a:rPr lang="en-US" altLang="zh-TW" baseline="30000" dirty="0"/>
              <a:t>14</a:t>
            </a:r>
            <a:r>
              <a:rPr lang="en-US" altLang="zh-TW" dirty="0"/>
              <a:t>- 3x</a:t>
            </a:r>
            <a:r>
              <a:rPr lang="en-US" altLang="zh-TW" baseline="30000" dirty="0"/>
              <a:t>10</a:t>
            </a:r>
            <a:r>
              <a:rPr lang="en-US" altLang="zh-TW" dirty="0"/>
              <a:t>+ 10x</a:t>
            </a:r>
            <a:r>
              <a:rPr lang="en-US" altLang="zh-TW" baseline="30000" dirty="0"/>
              <a:t>6</a:t>
            </a:r>
            <a:endParaRPr lang="en-US" altLang="zh-TW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87400" y="2730500"/>
            <a:ext cx="7740650" cy="2432050"/>
            <a:chOff x="855" y="2199"/>
            <a:chExt cx="4876" cy="154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64" y="2631"/>
              <a:ext cx="1432" cy="293"/>
              <a:chOff x="964" y="2631"/>
              <a:chExt cx="1432" cy="293"/>
            </a:xfrm>
          </p:grpSpPr>
          <p:sp>
            <p:nvSpPr>
              <p:cNvPr id="150534" name="Rectangle 6"/>
              <p:cNvSpPr>
                <a:spLocks noChangeArrowheads="1"/>
              </p:cNvSpPr>
              <p:nvPr/>
            </p:nvSpPr>
            <p:spPr bwMode="auto">
              <a:xfrm>
                <a:off x="999" y="2631"/>
                <a:ext cx="1362" cy="2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2400" i="1">
                    <a:latin typeface="Times New Roman" pitchFamily="18" charset="0"/>
                  </a:rPr>
                  <a:t>3  	14 	 .</a:t>
                </a:r>
              </a:p>
            </p:txBody>
          </p:sp>
          <p:sp>
            <p:nvSpPr>
              <p:cNvPr id="150535" name="Rectangle 7"/>
              <p:cNvSpPr>
                <a:spLocks noChangeArrowheads="1"/>
              </p:cNvSpPr>
              <p:nvPr/>
            </p:nvSpPr>
            <p:spPr bwMode="auto">
              <a:xfrm>
                <a:off x="964" y="2633"/>
                <a:ext cx="1432" cy="2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36" name="Line 8"/>
              <p:cNvSpPr>
                <a:spLocks noChangeShapeType="1"/>
              </p:cNvSpPr>
              <p:nvPr/>
            </p:nvSpPr>
            <p:spPr bwMode="auto">
              <a:xfrm>
                <a:off x="1440" y="2644"/>
                <a:ext cx="0" cy="2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37" name="Line 9"/>
              <p:cNvSpPr>
                <a:spLocks noChangeShapeType="1"/>
              </p:cNvSpPr>
              <p:nvPr/>
            </p:nvSpPr>
            <p:spPr bwMode="auto">
              <a:xfrm>
                <a:off x="1968" y="2644"/>
                <a:ext cx="0" cy="2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644" y="2631"/>
              <a:ext cx="1432" cy="293"/>
              <a:chOff x="2644" y="2631"/>
              <a:chExt cx="1432" cy="293"/>
            </a:xfrm>
          </p:grpSpPr>
          <p:sp>
            <p:nvSpPr>
              <p:cNvPr id="150539" name="Rectangle 11"/>
              <p:cNvSpPr>
                <a:spLocks noChangeArrowheads="1"/>
              </p:cNvSpPr>
              <p:nvPr/>
            </p:nvSpPr>
            <p:spPr bwMode="auto">
              <a:xfrm>
                <a:off x="2679" y="2631"/>
                <a:ext cx="1362" cy="2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2400" i="1">
                    <a:latin typeface="Times New Roman" pitchFamily="18" charset="0"/>
                  </a:rPr>
                  <a:t>2 	8	 .</a:t>
                </a:r>
              </a:p>
            </p:txBody>
          </p:sp>
          <p:sp>
            <p:nvSpPr>
              <p:cNvPr id="150540" name="Rectangle 12"/>
              <p:cNvSpPr>
                <a:spLocks noChangeArrowheads="1"/>
              </p:cNvSpPr>
              <p:nvPr/>
            </p:nvSpPr>
            <p:spPr bwMode="auto">
              <a:xfrm>
                <a:off x="2644" y="2633"/>
                <a:ext cx="1432" cy="2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41" name="Line 13"/>
              <p:cNvSpPr>
                <a:spLocks noChangeShapeType="1"/>
              </p:cNvSpPr>
              <p:nvPr/>
            </p:nvSpPr>
            <p:spPr bwMode="auto">
              <a:xfrm>
                <a:off x="3120" y="2644"/>
                <a:ext cx="0" cy="2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42" name="Line 14"/>
              <p:cNvSpPr>
                <a:spLocks noChangeShapeType="1"/>
              </p:cNvSpPr>
              <p:nvPr/>
            </p:nvSpPr>
            <p:spPr bwMode="auto">
              <a:xfrm>
                <a:off x="3648" y="2644"/>
                <a:ext cx="0" cy="2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4276" y="2631"/>
              <a:ext cx="1455" cy="293"/>
              <a:chOff x="4276" y="2631"/>
              <a:chExt cx="1455" cy="293"/>
            </a:xfrm>
          </p:grpSpPr>
          <p:sp>
            <p:nvSpPr>
              <p:cNvPr id="150544" name="Rectangle 16"/>
              <p:cNvSpPr>
                <a:spLocks noChangeArrowheads="1"/>
              </p:cNvSpPr>
              <p:nvPr/>
            </p:nvSpPr>
            <p:spPr bwMode="auto">
              <a:xfrm>
                <a:off x="4311" y="2631"/>
                <a:ext cx="1420" cy="2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2400" i="1">
                    <a:latin typeface="Times New Roman" pitchFamily="18" charset="0"/>
                  </a:rPr>
                  <a:t>1	0       null</a:t>
                </a:r>
              </a:p>
            </p:txBody>
          </p:sp>
          <p:sp>
            <p:nvSpPr>
              <p:cNvPr id="150545" name="Rectangle 17"/>
              <p:cNvSpPr>
                <a:spLocks noChangeArrowheads="1"/>
              </p:cNvSpPr>
              <p:nvPr/>
            </p:nvSpPr>
            <p:spPr bwMode="auto">
              <a:xfrm>
                <a:off x="4276" y="2633"/>
                <a:ext cx="1432" cy="2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46" name="Line 18"/>
              <p:cNvSpPr>
                <a:spLocks noChangeShapeType="1"/>
              </p:cNvSpPr>
              <p:nvPr/>
            </p:nvSpPr>
            <p:spPr bwMode="auto">
              <a:xfrm>
                <a:off x="4752" y="2644"/>
                <a:ext cx="0" cy="2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47" name="Line 19"/>
              <p:cNvSpPr>
                <a:spLocks noChangeShapeType="1"/>
              </p:cNvSpPr>
              <p:nvPr/>
            </p:nvSpPr>
            <p:spPr bwMode="auto">
              <a:xfrm>
                <a:off x="5280" y="2644"/>
                <a:ext cx="0" cy="2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0548" name="Rectangle 20"/>
            <p:cNvSpPr>
              <a:spLocks noChangeArrowheads="1"/>
            </p:cNvSpPr>
            <p:nvPr/>
          </p:nvSpPr>
          <p:spPr bwMode="auto">
            <a:xfrm>
              <a:off x="855" y="2199"/>
              <a:ext cx="21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24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50549" name="Freeform 21"/>
            <p:cNvSpPr>
              <a:spLocks/>
            </p:cNvSpPr>
            <p:nvPr/>
          </p:nvSpPr>
          <p:spPr bwMode="auto">
            <a:xfrm>
              <a:off x="1056" y="2352"/>
              <a:ext cx="19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8" y="2"/>
                </a:cxn>
                <a:cxn ang="0">
                  <a:pos x="190" y="2"/>
                </a:cxn>
                <a:cxn ang="0">
                  <a:pos x="192" y="288"/>
                </a:cxn>
              </a:cxnLst>
              <a:rect l="0" t="0" r="r" b="b"/>
              <a:pathLst>
                <a:path w="193" h="289">
                  <a:moveTo>
                    <a:pt x="0" y="0"/>
                  </a:moveTo>
                  <a:lnTo>
                    <a:pt x="98" y="2"/>
                  </a:lnTo>
                  <a:lnTo>
                    <a:pt x="190" y="2"/>
                  </a:lnTo>
                  <a:lnTo>
                    <a:pt x="192" y="288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0550" name="Line 22"/>
            <p:cNvSpPr>
              <a:spLocks noChangeShapeType="1"/>
            </p:cNvSpPr>
            <p:nvPr/>
          </p:nvSpPr>
          <p:spPr bwMode="auto">
            <a:xfrm>
              <a:off x="2212" y="2784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51" name="Line 23"/>
            <p:cNvSpPr>
              <a:spLocks noChangeShapeType="1"/>
            </p:cNvSpPr>
            <p:nvPr/>
          </p:nvSpPr>
          <p:spPr bwMode="auto">
            <a:xfrm>
              <a:off x="3844" y="2784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964" y="3447"/>
              <a:ext cx="1432" cy="293"/>
              <a:chOff x="964" y="3447"/>
              <a:chExt cx="1432" cy="293"/>
            </a:xfrm>
          </p:grpSpPr>
          <p:sp>
            <p:nvSpPr>
              <p:cNvPr id="150553" name="Rectangle 25"/>
              <p:cNvSpPr>
                <a:spLocks noChangeArrowheads="1"/>
              </p:cNvSpPr>
              <p:nvPr/>
            </p:nvSpPr>
            <p:spPr bwMode="auto">
              <a:xfrm>
                <a:off x="999" y="3447"/>
                <a:ext cx="1362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2400" i="1">
                    <a:latin typeface="Times New Roman" pitchFamily="18" charset="0"/>
                  </a:rPr>
                  <a:t>8 	14 	 .</a:t>
                </a:r>
              </a:p>
            </p:txBody>
          </p:sp>
          <p:sp>
            <p:nvSpPr>
              <p:cNvPr id="150554" name="Rectangle 26"/>
              <p:cNvSpPr>
                <a:spLocks noChangeArrowheads="1"/>
              </p:cNvSpPr>
              <p:nvPr/>
            </p:nvSpPr>
            <p:spPr bwMode="auto">
              <a:xfrm>
                <a:off x="964" y="3449"/>
                <a:ext cx="1432" cy="2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55" name="Line 27"/>
              <p:cNvSpPr>
                <a:spLocks noChangeShapeType="1"/>
              </p:cNvSpPr>
              <p:nvPr/>
            </p:nvSpPr>
            <p:spPr bwMode="auto">
              <a:xfrm>
                <a:off x="1440" y="3460"/>
                <a:ext cx="0" cy="2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56" name="Line 28"/>
              <p:cNvSpPr>
                <a:spLocks noChangeShapeType="1"/>
              </p:cNvSpPr>
              <p:nvPr/>
            </p:nvSpPr>
            <p:spPr bwMode="auto">
              <a:xfrm>
                <a:off x="1968" y="3460"/>
                <a:ext cx="0" cy="2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2644" y="3447"/>
              <a:ext cx="1432" cy="293"/>
              <a:chOff x="2644" y="3447"/>
              <a:chExt cx="1432" cy="293"/>
            </a:xfrm>
          </p:grpSpPr>
          <p:sp>
            <p:nvSpPr>
              <p:cNvPr id="150558" name="Rectangle 30"/>
              <p:cNvSpPr>
                <a:spLocks noChangeArrowheads="1"/>
              </p:cNvSpPr>
              <p:nvPr/>
            </p:nvSpPr>
            <p:spPr bwMode="auto">
              <a:xfrm>
                <a:off x="2679" y="3447"/>
                <a:ext cx="1362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2400" i="1">
                    <a:latin typeface="Times New Roman" pitchFamily="18" charset="0"/>
                  </a:rPr>
                  <a:t>-3 	10	 .</a:t>
                </a:r>
              </a:p>
            </p:txBody>
          </p:sp>
          <p:sp>
            <p:nvSpPr>
              <p:cNvPr id="150559" name="Rectangle 31"/>
              <p:cNvSpPr>
                <a:spLocks noChangeArrowheads="1"/>
              </p:cNvSpPr>
              <p:nvPr/>
            </p:nvSpPr>
            <p:spPr bwMode="auto">
              <a:xfrm>
                <a:off x="2644" y="3449"/>
                <a:ext cx="1432" cy="2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60" name="Line 32"/>
              <p:cNvSpPr>
                <a:spLocks noChangeShapeType="1"/>
              </p:cNvSpPr>
              <p:nvPr/>
            </p:nvSpPr>
            <p:spPr bwMode="auto">
              <a:xfrm>
                <a:off x="3120" y="3460"/>
                <a:ext cx="0" cy="2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61" name="Line 33"/>
              <p:cNvSpPr>
                <a:spLocks noChangeShapeType="1"/>
              </p:cNvSpPr>
              <p:nvPr/>
            </p:nvSpPr>
            <p:spPr bwMode="auto">
              <a:xfrm>
                <a:off x="3648" y="3460"/>
                <a:ext cx="0" cy="2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4276" y="3447"/>
              <a:ext cx="1432" cy="293"/>
              <a:chOff x="4276" y="3447"/>
              <a:chExt cx="1432" cy="293"/>
            </a:xfrm>
          </p:grpSpPr>
          <p:sp>
            <p:nvSpPr>
              <p:cNvPr id="150563" name="Rectangle 35"/>
              <p:cNvSpPr>
                <a:spLocks noChangeArrowheads="1"/>
              </p:cNvSpPr>
              <p:nvPr/>
            </p:nvSpPr>
            <p:spPr bwMode="auto">
              <a:xfrm>
                <a:off x="4311" y="3447"/>
                <a:ext cx="1372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2400" i="1">
                    <a:latin typeface="Times New Roman" pitchFamily="18" charset="0"/>
                  </a:rPr>
                  <a:t>10	6      null</a:t>
                </a:r>
              </a:p>
            </p:txBody>
          </p:sp>
          <p:sp>
            <p:nvSpPr>
              <p:cNvPr id="150564" name="Rectangle 36"/>
              <p:cNvSpPr>
                <a:spLocks noChangeArrowheads="1"/>
              </p:cNvSpPr>
              <p:nvPr/>
            </p:nvSpPr>
            <p:spPr bwMode="auto">
              <a:xfrm>
                <a:off x="4276" y="3449"/>
                <a:ext cx="1432" cy="2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65" name="Line 37"/>
              <p:cNvSpPr>
                <a:spLocks noChangeShapeType="1"/>
              </p:cNvSpPr>
              <p:nvPr/>
            </p:nvSpPr>
            <p:spPr bwMode="auto">
              <a:xfrm>
                <a:off x="4752" y="3460"/>
                <a:ext cx="0" cy="2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66" name="Line 38"/>
              <p:cNvSpPr>
                <a:spLocks noChangeShapeType="1"/>
              </p:cNvSpPr>
              <p:nvPr/>
            </p:nvSpPr>
            <p:spPr bwMode="auto">
              <a:xfrm>
                <a:off x="5280" y="3460"/>
                <a:ext cx="0" cy="2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0567" name="Rectangle 39"/>
            <p:cNvSpPr>
              <a:spLocks noChangeArrowheads="1"/>
            </p:cNvSpPr>
            <p:nvPr/>
          </p:nvSpPr>
          <p:spPr bwMode="auto">
            <a:xfrm>
              <a:off x="855" y="3015"/>
              <a:ext cx="210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2400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50568" name="Freeform 40"/>
            <p:cNvSpPr>
              <a:spLocks/>
            </p:cNvSpPr>
            <p:nvPr/>
          </p:nvSpPr>
          <p:spPr bwMode="auto">
            <a:xfrm>
              <a:off x="1056" y="3168"/>
              <a:ext cx="19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8" y="2"/>
                </a:cxn>
                <a:cxn ang="0">
                  <a:pos x="190" y="2"/>
                </a:cxn>
                <a:cxn ang="0">
                  <a:pos x="192" y="288"/>
                </a:cxn>
              </a:cxnLst>
              <a:rect l="0" t="0" r="r" b="b"/>
              <a:pathLst>
                <a:path w="193" h="289">
                  <a:moveTo>
                    <a:pt x="0" y="0"/>
                  </a:moveTo>
                  <a:lnTo>
                    <a:pt x="98" y="2"/>
                  </a:lnTo>
                  <a:lnTo>
                    <a:pt x="190" y="2"/>
                  </a:lnTo>
                  <a:lnTo>
                    <a:pt x="192" y="288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0569" name="Line 41"/>
            <p:cNvSpPr>
              <a:spLocks noChangeShapeType="1"/>
            </p:cNvSpPr>
            <p:nvPr/>
          </p:nvSpPr>
          <p:spPr bwMode="auto">
            <a:xfrm>
              <a:off x="2212" y="3600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70" name="Line 42"/>
            <p:cNvSpPr>
              <a:spLocks noChangeShapeType="1"/>
            </p:cNvSpPr>
            <p:nvPr/>
          </p:nvSpPr>
          <p:spPr bwMode="auto">
            <a:xfrm>
              <a:off x="3844" y="3600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723900" y="371475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defTabSz="762000"/>
            <a:r>
              <a:rPr lang="en-US" altLang="zh-TW" sz="2800" b="1">
                <a:latin typeface="Times New Roman" pitchFamily="18" charset="0"/>
              </a:rPr>
              <a:t>Adding Polynomials</a:t>
            </a:r>
            <a:endParaRPr lang="en-US" altLang="zh-TW" sz="2400">
              <a:latin typeface="Times New Roman" pitchFamily="18" charset="0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119188" y="1527175"/>
            <a:ext cx="143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3    14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1039813" y="1590675"/>
            <a:ext cx="1643062" cy="322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1558925" y="1584325"/>
            <a:ext cx="0" cy="334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2130425" y="1582738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3252788" y="1587500"/>
            <a:ext cx="1644650" cy="322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3771900" y="1581150"/>
            <a:ext cx="0" cy="334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4344988" y="1579563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5432425" y="1587500"/>
            <a:ext cx="2085975" cy="322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5949950" y="1581150"/>
            <a:ext cx="0" cy="334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6523038" y="158115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2555875" y="1776413"/>
            <a:ext cx="758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4708525" y="1785938"/>
            <a:ext cx="7604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2" name="Rectangle 22"/>
          <p:cNvSpPr>
            <a:spLocks noChangeArrowheads="1"/>
          </p:cNvSpPr>
          <p:nvPr/>
        </p:nvSpPr>
        <p:spPr bwMode="auto">
          <a:xfrm>
            <a:off x="3346450" y="1525588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2    8</a:t>
            </a:r>
          </a:p>
        </p:txBody>
      </p:sp>
      <p:sp>
        <p:nvSpPr>
          <p:cNvPr id="61463" name="Rectangle 23"/>
          <p:cNvSpPr>
            <a:spLocks noChangeArrowheads="1"/>
          </p:cNvSpPr>
          <p:nvPr/>
        </p:nvSpPr>
        <p:spPr bwMode="auto">
          <a:xfrm>
            <a:off x="5553075" y="1525588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1    0</a:t>
            </a:r>
          </a:p>
        </p:txBody>
      </p:sp>
      <p:sp>
        <p:nvSpPr>
          <p:cNvPr id="61464" name="Line 24"/>
          <p:cNvSpPr>
            <a:spLocks noChangeShapeType="1"/>
          </p:cNvSpPr>
          <p:nvPr/>
        </p:nvSpPr>
        <p:spPr bwMode="auto">
          <a:xfrm flipV="1">
            <a:off x="1804988" y="1944688"/>
            <a:ext cx="1587" cy="309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5" name="Rectangle 25"/>
          <p:cNvSpPr>
            <a:spLocks noChangeArrowheads="1"/>
          </p:cNvSpPr>
          <p:nvPr/>
        </p:nvSpPr>
        <p:spPr bwMode="auto">
          <a:xfrm>
            <a:off x="1824038" y="1927225"/>
            <a:ext cx="33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a</a:t>
            </a:r>
          </a:p>
        </p:txBody>
      </p:sp>
      <p:sp>
        <p:nvSpPr>
          <p:cNvPr id="61466" name="Rectangle 26"/>
          <p:cNvSpPr>
            <a:spLocks noChangeArrowheads="1"/>
          </p:cNvSpPr>
          <p:nvPr/>
        </p:nvSpPr>
        <p:spPr bwMode="auto">
          <a:xfrm>
            <a:off x="1130300" y="2319338"/>
            <a:ext cx="1347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8    14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063625" y="2378075"/>
            <a:ext cx="1643063" cy="342900"/>
            <a:chOff x="564" y="1487"/>
            <a:chExt cx="1035" cy="216"/>
          </a:xfrm>
        </p:grpSpPr>
        <p:sp>
          <p:nvSpPr>
            <p:cNvPr id="61468" name="Rectangle 28"/>
            <p:cNvSpPr>
              <a:spLocks noChangeArrowheads="1"/>
            </p:cNvSpPr>
            <p:nvPr/>
          </p:nvSpPr>
          <p:spPr bwMode="auto">
            <a:xfrm>
              <a:off x="564" y="1492"/>
              <a:ext cx="1035" cy="2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9" name="Line 29"/>
            <p:cNvSpPr>
              <a:spLocks noChangeShapeType="1"/>
            </p:cNvSpPr>
            <p:nvPr/>
          </p:nvSpPr>
          <p:spPr bwMode="auto">
            <a:xfrm>
              <a:off x="890" y="1488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0" name="Line 30"/>
            <p:cNvSpPr>
              <a:spLocks noChangeShapeType="1"/>
            </p:cNvSpPr>
            <p:nvPr/>
          </p:nvSpPr>
          <p:spPr bwMode="auto">
            <a:xfrm>
              <a:off x="1251" y="1487"/>
              <a:ext cx="0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3292475" y="2373313"/>
            <a:ext cx="1643063" cy="342900"/>
            <a:chOff x="1968" y="1484"/>
            <a:chExt cx="1035" cy="216"/>
          </a:xfrm>
        </p:grpSpPr>
        <p:sp>
          <p:nvSpPr>
            <p:cNvPr id="61472" name="Rectangle 32"/>
            <p:cNvSpPr>
              <a:spLocks noChangeArrowheads="1"/>
            </p:cNvSpPr>
            <p:nvPr/>
          </p:nvSpPr>
          <p:spPr bwMode="auto">
            <a:xfrm>
              <a:off x="1968" y="1489"/>
              <a:ext cx="1035" cy="2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3" name="Line 33"/>
            <p:cNvSpPr>
              <a:spLocks noChangeShapeType="1"/>
            </p:cNvSpPr>
            <p:nvPr/>
          </p:nvSpPr>
          <p:spPr bwMode="auto">
            <a:xfrm>
              <a:off x="2294" y="1485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4" name="Line 34"/>
            <p:cNvSpPr>
              <a:spLocks noChangeShapeType="1"/>
            </p:cNvSpPr>
            <p:nvPr/>
          </p:nvSpPr>
          <p:spPr bwMode="auto">
            <a:xfrm>
              <a:off x="2655" y="1484"/>
              <a:ext cx="0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79" name="Line 39"/>
          <p:cNvSpPr>
            <a:spLocks noChangeShapeType="1"/>
          </p:cNvSpPr>
          <p:nvPr/>
        </p:nvSpPr>
        <p:spPr bwMode="auto">
          <a:xfrm>
            <a:off x="2554288" y="2535238"/>
            <a:ext cx="758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0" name="Line 40"/>
          <p:cNvSpPr>
            <a:spLocks noChangeShapeType="1"/>
          </p:cNvSpPr>
          <p:nvPr/>
        </p:nvSpPr>
        <p:spPr bwMode="auto">
          <a:xfrm>
            <a:off x="4721225" y="2554288"/>
            <a:ext cx="758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6" name="Rectangle 46"/>
          <p:cNvSpPr>
            <a:spLocks noChangeArrowheads="1"/>
          </p:cNvSpPr>
          <p:nvPr/>
        </p:nvSpPr>
        <p:spPr bwMode="auto">
          <a:xfrm>
            <a:off x="3321050" y="2297113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-3  10</a:t>
            </a:r>
          </a:p>
        </p:txBody>
      </p:sp>
      <p:sp>
        <p:nvSpPr>
          <p:cNvPr id="61488" name="Line 48"/>
          <p:cNvSpPr>
            <a:spLocks noChangeShapeType="1"/>
          </p:cNvSpPr>
          <p:nvPr/>
        </p:nvSpPr>
        <p:spPr bwMode="auto">
          <a:xfrm flipH="1" flipV="1">
            <a:off x="1846263" y="2730500"/>
            <a:ext cx="14287" cy="306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9" name="Rectangle 49"/>
          <p:cNvSpPr>
            <a:spLocks noChangeArrowheads="1"/>
          </p:cNvSpPr>
          <p:nvPr/>
        </p:nvSpPr>
        <p:spPr bwMode="auto">
          <a:xfrm>
            <a:off x="1887538" y="2722563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b</a:t>
            </a:r>
          </a:p>
        </p:txBody>
      </p:sp>
      <p:sp>
        <p:nvSpPr>
          <p:cNvPr id="61495" name="Line 55"/>
          <p:cNvSpPr>
            <a:spLocks noChangeShapeType="1"/>
          </p:cNvSpPr>
          <p:nvPr/>
        </p:nvSpPr>
        <p:spPr bwMode="auto">
          <a:xfrm flipH="1" flipV="1">
            <a:off x="1884363" y="3516313"/>
            <a:ext cx="1587" cy="320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1" name="Rectangle 61"/>
          <p:cNvSpPr>
            <a:spLocks noChangeArrowheads="1"/>
          </p:cNvSpPr>
          <p:nvPr/>
        </p:nvSpPr>
        <p:spPr bwMode="auto">
          <a:xfrm>
            <a:off x="1887538" y="35131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d</a:t>
            </a:r>
          </a:p>
        </p:txBody>
      </p:sp>
      <p:sp>
        <p:nvSpPr>
          <p:cNvPr id="61502" name="Rectangle 62"/>
          <p:cNvSpPr>
            <a:spLocks noChangeArrowheads="1"/>
          </p:cNvSpPr>
          <p:nvPr/>
        </p:nvSpPr>
        <p:spPr bwMode="auto">
          <a:xfrm>
            <a:off x="4016375" y="3138488"/>
            <a:ext cx="383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solidFill>
                  <a:srgbClr val="CC3300"/>
                </a:solidFill>
                <a:latin typeface="Courier New" pitchFamily="49" charset="0"/>
              </a:rPr>
              <a:t>a-&gt;expon == b-&gt;expon</a:t>
            </a:r>
            <a:endParaRPr lang="en-US" altLang="zh-TW" sz="2000">
              <a:latin typeface="Courier New" pitchFamily="49" charset="0"/>
            </a:endParaRPr>
          </a:p>
        </p:txBody>
      </p:sp>
      <p:sp>
        <p:nvSpPr>
          <p:cNvPr id="61503" name="Rectangle 63"/>
          <p:cNvSpPr>
            <a:spLocks noChangeArrowheads="1"/>
          </p:cNvSpPr>
          <p:nvPr/>
        </p:nvSpPr>
        <p:spPr bwMode="auto">
          <a:xfrm>
            <a:off x="1101725" y="4048125"/>
            <a:ext cx="143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3    14</a:t>
            </a:r>
          </a:p>
        </p:txBody>
      </p:sp>
      <p:sp>
        <p:nvSpPr>
          <p:cNvPr id="61505" name="Rectangle 65"/>
          <p:cNvSpPr>
            <a:spLocks noChangeArrowheads="1"/>
          </p:cNvSpPr>
          <p:nvPr/>
        </p:nvSpPr>
        <p:spPr bwMode="auto">
          <a:xfrm>
            <a:off x="1047750" y="4138613"/>
            <a:ext cx="1652588" cy="322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6" name="Line 66"/>
          <p:cNvSpPr>
            <a:spLocks noChangeShapeType="1"/>
          </p:cNvSpPr>
          <p:nvPr/>
        </p:nvSpPr>
        <p:spPr bwMode="auto">
          <a:xfrm>
            <a:off x="1568450" y="4132263"/>
            <a:ext cx="0" cy="334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7" name="Line 67"/>
          <p:cNvSpPr>
            <a:spLocks noChangeShapeType="1"/>
          </p:cNvSpPr>
          <p:nvPr/>
        </p:nvSpPr>
        <p:spPr bwMode="auto">
          <a:xfrm>
            <a:off x="2143125" y="41306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8" name="Rectangle 68"/>
          <p:cNvSpPr>
            <a:spLocks noChangeArrowheads="1"/>
          </p:cNvSpPr>
          <p:nvPr/>
        </p:nvSpPr>
        <p:spPr bwMode="auto">
          <a:xfrm>
            <a:off x="3271838" y="4135438"/>
            <a:ext cx="1651000" cy="322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9" name="Line 69"/>
          <p:cNvSpPr>
            <a:spLocks noChangeShapeType="1"/>
          </p:cNvSpPr>
          <p:nvPr/>
        </p:nvSpPr>
        <p:spPr bwMode="auto">
          <a:xfrm>
            <a:off x="3792538" y="4129088"/>
            <a:ext cx="0" cy="334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0" name="Line 70"/>
          <p:cNvSpPr>
            <a:spLocks noChangeShapeType="1"/>
          </p:cNvSpPr>
          <p:nvPr/>
        </p:nvSpPr>
        <p:spPr bwMode="auto">
          <a:xfrm>
            <a:off x="4367213" y="41275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4" name="Line 74"/>
          <p:cNvSpPr>
            <a:spLocks noChangeShapeType="1"/>
          </p:cNvSpPr>
          <p:nvPr/>
        </p:nvSpPr>
        <p:spPr bwMode="auto">
          <a:xfrm>
            <a:off x="2538413" y="4311650"/>
            <a:ext cx="7604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5" name="Line 75"/>
          <p:cNvSpPr>
            <a:spLocks noChangeShapeType="1"/>
          </p:cNvSpPr>
          <p:nvPr/>
        </p:nvSpPr>
        <p:spPr bwMode="auto">
          <a:xfrm>
            <a:off x="4691063" y="4321175"/>
            <a:ext cx="7604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1" name="Rectangle 81"/>
          <p:cNvSpPr>
            <a:spLocks noChangeArrowheads="1"/>
          </p:cNvSpPr>
          <p:nvPr/>
        </p:nvSpPr>
        <p:spPr bwMode="auto">
          <a:xfrm>
            <a:off x="3343275" y="4048125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2    8</a:t>
            </a:r>
          </a:p>
        </p:txBody>
      </p:sp>
      <p:sp>
        <p:nvSpPr>
          <p:cNvPr id="61523" name="Line 83"/>
          <p:cNvSpPr>
            <a:spLocks noChangeShapeType="1"/>
          </p:cNvSpPr>
          <p:nvPr/>
        </p:nvSpPr>
        <p:spPr bwMode="auto">
          <a:xfrm flipV="1">
            <a:off x="4006850" y="4492625"/>
            <a:ext cx="1588" cy="309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4" name="Rectangle 84"/>
          <p:cNvSpPr>
            <a:spLocks noChangeArrowheads="1"/>
          </p:cNvSpPr>
          <p:nvPr/>
        </p:nvSpPr>
        <p:spPr bwMode="auto">
          <a:xfrm>
            <a:off x="4037013" y="4475163"/>
            <a:ext cx="334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a</a:t>
            </a:r>
          </a:p>
        </p:txBody>
      </p:sp>
      <p:sp>
        <p:nvSpPr>
          <p:cNvPr id="61525" name="Rectangle 85"/>
          <p:cNvSpPr>
            <a:spLocks noChangeArrowheads="1"/>
          </p:cNvSpPr>
          <p:nvPr/>
        </p:nvSpPr>
        <p:spPr bwMode="auto">
          <a:xfrm>
            <a:off x="1139825" y="4841875"/>
            <a:ext cx="1347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8    14</a:t>
            </a:r>
          </a:p>
        </p:txBody>
      </p:sp>
      <p:grpSp>
        <p:nvGrpSpPr>
          <p:cNvPr id="4" name="Group 86"/>
          <p:cNvGrpSpPr>
            <a:grpSpLocks/>
          </p:cNvGrpSpPr>
          <p:nvPr/>
        </p:nvGrpSpPr>
        <p:grpSpPr bwMode="auto">
          <a:xfrm>
            <a:off x="1046163" y="4913313"/>
            <a:ext cx="1643062" cy="342900"/>
            <a:chOff x="553" y="3084"/>
            <a:chExt cx="1035" cy="216"/>
          </a:xfrm>
        </p:grpSpPr>
        <p:sp>
          <p:nvSpPr>
            <p:cNvPr id="61527" name="Rectangle 87"/>
            <p:cNvSpPr>
              <a:spLocks noChangeArrowheads="1"/>
            </p:cNvSpPr>
            <p:nvPr/>
          </p:nvSpPr>
          <p:spPr bwMode="auto">
            <a:xfrm>
              <a:off x="553" y="3089"/>
              <a:ext cx="1035" cy="2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8" name="Line 88"/>
            <p:cNvSpPr>
              <a:spLocks noChangeShapeType="1"/>
            </p:cNvSpPr>
            <p:nvPr/>
          </p:nvSpPr>
          <p:spPr bwMode="auto">
            <a:xfrm>
              <a:off x="880" y="3085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9" name="Line 89"/>
            <p:cNvSpPr>
              <a:spLocks noChangeShapeType="1"/>
            </p:cNvSpPr>
            <p:nvPr/>
          </p:nvSpPr>
          <p:spPr bwMode="auto">
            <a:xfrm>
              <a:off x="1240" y="3084"/>
              <a:ext cx="0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90"/>
          <p:cNvGrpSpPr>
            <a:grpSpLocks/>
          </p:cNvGrpSpPr>
          <p:nvPr/>
        </p:nvGrpSpPr>
        <p:grpSpPr bwMode="auto">
          <a:xfrm>
            <a:off x="3275013" y="4908550"/>
            <a:ext cx="1643062" cy="342900"/>
            <a:chOff x="1957" y="3081"/>
            <a:chExt cx="1035" cy="216"/>
          </a:xfrm>
        </p:grpSpPr>
        <p:sp>
          <p:nvSpPr>
            <p:cNvPr id="61531" name="Rectangle 91"/>
            <p:cNvSpPr>
              <a:spLocks noChangeArrowheads="1"/>
            </p:cNvSpPr>
            <p:nvPr/>
          </p:nvSpPr>
          <p:spPr bwMode="auto">
            <a:xfrm>
              <a:off x="1957" y="3086"/>
              <a:ext cx="1035" cy="2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2" name="Line 92"/>
            <p:cNvSpPr>
              <a:spLocks noChangeShapeType="1"/>
            </p:cNvSpPr>
            <p:nvPr/>
          </p:nvSpPr>
          <p:spPr bwMode="auto">
            <a:xfrm>
              <a:off x="2284" y="3082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3" name="Line 93"/>
            <p:cNvSpPr>
              <a:spLocks noChangeShapeType="1"/>
            </p:cNvSpPr>
            <p:nvPr/>
          </p:nvSpPr>
          <p:spPr bwMode="auto">
            <a:xfrm>
              <a:off x="2644" y="3081"/>
              <a:ext cx="0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38" name="Line 98"/>
          <p:cNvSpPr>
            <a:spLocks noChangeShapeType="1"/>
          </p:cNvSpPr>
          <p:nvPr/>
        </p:nvSpPr>
        <p:spPr bwMode="auto">
          <a:xfrm>
            <a:off x="2536825" y="5070475"/>
            <a:ext cx="7604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39" name="Line 99"/>
          <p:cNvSpPr>
            <a:spLocks noChangeShapeType="1"/>
          </p:cNvSpPr>
          <p:nvPr/>
        </p:nvSpPr>
        <p:spPr bwMode="auto">
          <a:xfrm>
            <a:off x="4703763" y="5089525"/>
            <a:ext cx="7604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45" name="Rectangle 105"/>
          <p:cNvSpPr>
            <a:spLocks noChangeArrowheads="1"/>
          </p:cNvSpPr>
          <p:nvPr/>
        </p:nvSpPr>
        <p:spPr bwMode="auto">
          <a:xfrm>
            <a:off x="3303588" y="4830763"/>
            <a:ext cx="1182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-3   10</a:t>
            </a:r>
          </a:p>
        </p:txBody>
      </p:sp>
      <p:sp>
        <p:nvSpPr>
          <p:cNvPr id="61547" name="Line 107"/>
          <p:cNvSpPr>
            <a:spLocks noChangeShapeType="1"/>
          </p:cNvSpPr>
          <p:nvPr/>
        </p:nvSpPr>
        <p:spPr bwMode="auto">
          <a:xfrm flipH="1" flipV="1">
            <a:off x="4033838" y="5241925"/>
            <a:ext cx="14287" cy="306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48" name="Rectangle 108"/>
          <p:cNvSpPr>
            <a:spLocks noChangeArrowheads="1"/>
          </p:cNvSpPr>
          <p:nvPr/>
        </p:nvSpPr>
        <p:spPr bwMode="auto">
          <a:xfrm>
            <a:off x="4035425" y="527050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b</a:t>
            </a:r>
          </a:p>
        </p:txBody>
      </p:sp>
      <p:sp>
        <p:nvSpPr>
          <p:cNvPr id="61549" name="Rectangle 109"/>
          <p:cNvSpPr>
            <a:spLocks noChangeArrowheads="1"/>
          </p:cNvSpPr>
          <p:nvPr/>
        </p:nvSpPr>
        <p:spPr bwMode="auto">
          <a:xfrm>
            <a:off x="1071563" y="5559425"/>
            <a:ext cx="144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11  14</a:t>
            </a:r>
          </a:p>
        </p:txBody>
      </p:sp>
      <p:grpSp>
        <p:nvGrpSpPr>
          <p:cNvPr id="6" name="Group 110"/>
          <p:cNvGrpSpPr>
            <a:grpSpLocks/>
          </p:cNvGrpSpPr>
          <p:nvPr/>
        </p:nvGrpSpPr>
        <p:grpSpPr bwMode="auto">
          <a:xfrm>
            <a:off x="1044575" y="5635625"/>
            <a:ext cx="1643063" cy="342900"/>
            <a:chOff x="552" y="3539"/>
            <a:chExt cx="1035" cy="216"/>
          </a:xfrm>
        </p:grpSpPr>
        <p:sp>
          <p:nvSpPr>
            <p:cNvPr id="61551" name="Rectangle 111"/>
            <p:cNvSpPr>
              <a:spLocks noChangeArrowheads="1"/>
            </p:cNvSpPr>
            <p:nvPr/>
          </p:nvSpPr>
          <p:spPr bwMode="auto">
            <a:xfrm>
              <a:off x="552" y="3544"/>
              <a:ext cx="1035" cy="2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2" name="Line 112"/>
            <p:cNvSpPr>
              <a:spLocks noChangeShapeType="1"/>
            </p:cNvSpPr>
            <p:nvPr/>
          </p:nvSpPr>
          <p:spPr bwMode="auto">
            <a:xfrm>
              <a:off x="879" y="3540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3" name="Line 113"/>
            <p:cNvSpPr>
              <a:spLocks noChangeShapeType="1"/>
            </p:cNvSpPr>
            <p:nvPr/>
          </p:nvSpPr>
          <p:spPr bwMode="auto">
            <a:xfrm>
              <a:off x="1239" y="3539"/>
              <a:ext cx="0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54" name="Line 114"/>
          <p:cNvSpPr>
            <a:spLocks noChangeShapeType="1"/>
          </p:cNvSpPr>
          <p:nvPr/>
        </p:nvSpPr>
        <p:spPr bwMode="auto">
          <a:xfrm>
            <a:off x="2547938" y="5799138"/>
            <a:ext cx="715962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58" name="Rectangle 118"/>
          <p:cNvSpPr>
            <a:spLocks noChangeArrowheads="1"/>
          </p:cNvSpPr>
          <p:nvPr/>
        </p:nvSpPr>
        <p:spPr bwMode="auto">
          <a:xfrm>
            <a:off x="4090988" y="59880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d</a:t>
            </a:r>
          </a:p>
        </p:txBody>
      </p:sp>
      <p:sp>
        <p:nvSpPr>
          <p:cNvPr id="61559" name="Rectangle 119"/>
          <p:cNvSpPr>
            <a:spLocks noChangeArrowheads="1"/>
          </p:cNvSpPr>
          <p:nvPr/>
        </p:nvSpPr>
        <p:spPr bwMode="auto">
          <a:xfrm>
            <a:off x="5491163" y="5578475"/>
            <a:ext cx="3652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solidFill>
                  <a:srgbClr val="CC3300"/>
                </a:solidFill>
                <a:latin typeface="Courier New" pitchFamily="49" charset="0"/>
              </a:rPr>
              <a:t>a-&gt;expon &lt; b-&gt;expon</a:t>
            </a:r>
            <a:endParaRPr lang="en-US" altLang="zh-TW" sz="2000">
              <a:latin typeface="Courier New" pitchFamily="49" charset="0"/>
            </a:endParaRPr>
          </a:p>
        </p:txBody>
      </p:sp>
      <p:sp>
        <p:nvSpPr>
          <p:cNvPr id="61565" name="Line 125"/>
          <p:cNvSpPr>
            <a:spLocks noChangeShapeType="1"/>
          </p:cNvSpPr>
          <p:nvPr/>
        </p:nvSpPr>
        <p:spPr bwMode="auto">
          <a:xfrm flipH="1" flipV="1">
            <a:off x="4097338" y="5989638"/>
            <a:ext cx="1587" cy="320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68" name="Text Box 128"/>
          <p:cNvSpPr txBox="1">
            <a:spLocks noChangeArrowheads="1"/>
          </p:cNvSpPr>
          <p:nvPr/>
        </p:nvSpPr>
        <p:spPr bwMode="auto">
          <a:xfrm>
            <a:off x="6618288" y="1547813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/>
              <a:t>NULL</a:t>
            </a:r>
          </a:p>
        </p:txBody>
      </p:sp>
      <p:grpSp>
        <p:nvGrpSpPr>
          <p:cNvPr id="7" name="Group 134"/>
          <p:cNvGrpSpPr>
            <a:grpSpLocks/>
          </p:cNvGrpSpPr>
          <p:nvPr/>
        </p:nvGrpSpPr>
        <p:grpSpPr bwMode="auto">
          <a:xfrm>
            <a:off x="5473700" y="2305050"/>
            <a:ext cx="2058988" cy="457200"/>
            <a:chOff x="3448" y="1452"/>
            <a:chExt cx="1297" cy="288"/>
          </a:xfrm>
        </p:grpSpPr>
        <p:sp>
          <p:nvSpPr>
            <p:cNvPr id="61487" name="Rectangle 47"/>
            <p:cNvSpPr>
              <a:spLocks noChangeArrowheads="1"/>
            </p:cNvSpPr>
            <p:nvPr/>
          </p:nvSpPr>
          <p:spPr bwMode="auto">
            <a:xfrm>
              <a:off x="3459" y="1452"/>
              <a:ext cx="8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en-US" altLang="zh-TW" sz="2400">
                  <a:latin typeface="Times New Roman" pitchFamily="18" charset="0"/>
                </a:rPr>
                <a:t>10    6</a:t>
              </a:r>
            </a:p>
          </p:txBody>
        </p:sp>
        <p:sp>
          <p:nvSpPr>
            <p:cNvPr id="61570" name="Rectangle 130"/>
            <p:cNvSpPr>
              <a:spLocks noChangeArrowheads="1"/>
            </p:cNvSpPr>
            <p:nvPr/>
          </p:nvSpPr>
          <p:spPr bwMode="auto">
            <a:xfrm>
              <a:off x="3448" y="1492"/>
              <a:ext cx="1297" cy="2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1" name="Line 131"/>
            <p:cNvSpPr>
              <a:spLocks noChangeShapeType="1"/>
            </p:cNvSpPr>
            <p:nvPr/>
          </p:nvSpPr>
          <p:spPr bwMode="auto">
            <a:xfrm>
              <a:off x="3778" y="1491"/>
              <a:ext cx="0" cy="1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72" name="Line 132"/>
            <p:cNvSpPr>
              <a:spLocks noChangeShapeType="1"/>
            </p:cNvSpPr>
            <p:nvPr/>
          </p:nvSpPr>
          <p:spPr bwMode="auto">
            <a:xfrm>
              <a:off x="4117" y="1491"/>
              <a:ext cx="0" cy="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73" name="Text Box 133"/>
            <p:cNvSpPr txBox="1">
              <a:spLocks noChangeArrowheads="1"/>
            </p:cNvSpPr>
            <p:nvPr/>
          </p:nvSpPr>
          <p:spPr bwMode="auto">
            <a:xfrm>
              <a:off x="4236" y="1491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TW"/>
                <a:t>NULL</a:t>
              </a:r>
            </a:p>
          </p:txBody>
        </p:sp>
      </p:grpSp>
      <p:grpSp>
        <p:nvGrpSpPr>
          <p:cNvPr id="8" name="Group 135"/>
          <p:cNvGrpSpPr>
            <a:grpSpLocks/>
          </p:cNvGrpSpPr>
          <p:nvPr/>
        </p:nvGrpSpPr>
        <p:grpSpPr bwMode="auto">
          <a:xfrm>
            <a:off x="1050925" y="3111500"/>
            <a:ext cx="2058988" cy="457200"/>
            <a:chOff x="3448" y="1452"/>
            <a:chExt cx="1297" cy="288"/>
          </a:xfrm>
        </p:grpSpPr>
        <p:sp>
          <p:nvSpPr>
            <p:cNvPr id="61576" name="Rectangle 136"/>
            <p:cNvSpPr>
              <a:spLocks noChangeArrowheads="1"/>
            </p:cNvSpPr>
            <p:nvPr/>
          </p:nvSpPr>
          <p:spPr bwMode="auto">
            <a:xfrm>
              <a:off x="3459" y="1452"/>
              <a:ext cx="8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en-US" altLang="zh-TW" sz="2400">
                  <a:latin typeface="Times New Roman" pitchFamily="18" charset="0"/>
                </a:rPr>
                <a:t>11    14</a:t>
              </a:r>
            </a:p>
          </p:txBody>
        </p:sp>
        <p:sp>
          <p:nvSpPr>
            <p:cNvPr id="61577" name="Rectangle 137"/>
            <p:cNvSpPr>
              <a:spLocks noChangeArrowheads="1"/>
            </p:cNvSpPr>
            <p:nvPr/>
          </p:nvSpPr>
          <p:spPr bwMode="auto">
            <a:xfrm>
              <a:off x="3448" y="1492"/>
              <a:ext cx="1297" cy="2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8" name="Line 138"/>
            <p:cNvSpPr>
              <a:spLocks noChangeShapeType="1"/>
            </p:cNvSpPr>
            <p:nvPr/>
          </p:nvSpPr>
          <p:spPr bwMode="auto">
            <a:xfrm>
              <a:off x="3778" y="1491"/>
              <a:ext cx="0" cy="1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79" name="Line 139"/>
            <p:cNvSpPr>
              <a:spLocks noChangeShapeType="1"/>
            </p:cNvSpPr>
            <p:nvPr/>
          </p:nvSpPr>
          <p:spPr bwMode="auto">
            <a:xfrm>
              <a:off x="4117" y="1491"/>
              <a:ext cx="0" cy="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80" name="Text Box 140"/>
            <p:cNvSpPr txBox="1">
              <a:spLocks noChangeArrowheads="1"/>
            </p:cNvSpPr>
            <p:nvPr/>
          </p:nvSpPr>
          <p:spPr bwMode="auto">
            <a:xfrm>
              <a:off x="4236" y="1491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TW"/>
                <a:t>NULL</a:t>
              </a:r>
            </a:p>
          </p:txBody>
        </p:sp>
      </p:grpSp>
      <p:grpSp>
        <p:nvGrpSpPr>
          <p:cNvPr id="9" name="Group 141"/>
          <p:cNvGrpSpPr>
            <a:grpSpLocks/>
          </p:cNvGrpSpPr>
          <p:nvPr/>
        </p:nvGrpSpPr>
        <p:grpSpPr bwMode="auto">
          <a:xfrm>
            <a:off x="5448300" y="4067175"/>
            <a:ext cx="2058988" cy="457200"/>
            <a:chOff x="3448" y="1452"/>
            <a:chExt cx="1297" cy="288"/>
          </a:xfrm>
        </p:grpSpPr>
        <p:sp>
          <p:nvSpPr>
            <p:cNvPr id="61582" name="Rectangle 142"/>
            <p:cNvSpPr>
              <a:spLocks noChangeArrowheads="1"/>
            </p:cNvSpPr>
            <p:nvPr/>
          </p:nvSpPr>
          <p:spPr bwMode="auto">
            <a:xfrm>
              <a:off x="3459" y="1452"/>
              <a:ext cx="8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en-US" altLang="zh-TW" sz="2400">
                  <a:latin typeface="Times New Roman" pitchFamily="18" charset="0"/>
                </a:rPr>
                <a:t>1     0</a:t>
              </a:r>
            </a:p>
          </p:txBody>
        </p:sp>
        <p:sp>
          <p:nvSpPr>
            <p:cNvPr id="61583" name="Rectangle 143"/>
            <p:cNvSpPr>
              <a:spLocks noChangeArrowheads="1"/>
            </p:cNvSpPr>
            <p:nvPr/>
          </p:nvSpPr>
          <p:spPr bwMode="auto">
            <a:xfrm>
              <a:off x="3448" y="1492"/>
              <a:ext cx="1297" cy="2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4" name="Line 144"/>
            <p:cNvSpPr>
              <a:spLocks noChangeShapeType="1"/>
            </p:cNvSpPr>
            <p:nvPr/>
          </p:nvSpPr>
          <p:spPr bwMode="auto">
            <a:xfrm>
              <a:off x="3778" y="1491"/>
              <a:ext cx="0" cy="1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85" name="Line 145"/>
            <p:cNvSpPr>
              <a:spLocks noChangeShapeType="1"/>
            </p:cNvSpPr>
            <p:nvPr/>
          </p:nvSpPr>
          <p:spPr bwMode="auto">
            <a:xfrm>
              <a:off x="4117" y="1491"/>
              <a:ext cx="0" cy="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86" name="Text Box 146"/>
            <p:cNvSpPr txBox="1">
              <a:spLocks noChangeArrowheads="1"/>
            </p:cNvSpPr>
            <p:nvPr/>
          </p:nvSpPr>
          <p:spPr bwMode="auto">
            <a:xfrm>
              <a:off x="4236" y="1491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TW"/>
                <a:t>NULL</a:t>
              </a:r>
            </a:p>
          </p:txBody>
        </p:sp>
      </p:grpSp>
      <p:grpSp>
        <p:nvGrpSpPr>
          <p:cNvPr id="10" name="Group 147"/>
          <p:cNvGrpSpPr>
            <a:grpSpLocks/>
          </p:cNvGrpSpPr>
          <p:nvPr/>
        </p:nvGrpSpPr>
        <p:grpSpPr bwMode="auto">
          <a:xfrm>
            <a:off x="5475288" y="4833938"/>
            <a:ext cx="2058987" cy="457200"/>
            <a:chOff x="3448" y="1452"/>
            <a:chExt cx="1297" cy="288"/>
          </a:xfrm>
        </p:grpSpPr>
        <p:sp>
          <p:nvSpPr>
            <p:cNvPr id="61588" name="Rectangle 148"/>
            <p:cNvSpPr>
              <a:spLocks noChangeArrowheads="1"/>
            </p:cNvSpPr>
            <p:nvPr/>
          </p:nvSpPr>
          <p:spPr bwMode="auto">
            <a:xfrm>
              <a:off x="3459" y="1452"/>
              <a:ext cx="8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en-US" altLang="zh-TW" sz="2400">
                  <a:latin typeface="Times New Roman" pitchFamily="18" charset="0"/>
                </a:rPr>
                <a:t>10    6</a:t>
              </a:r>
            </a:p>
          </p:txBody>
        </p:sp>
        <p:sp>
          <p:nvSpPr>
            <p:cNvPr id="61589" name="Rectangle 149"/>
            <p:cNvSpPr>
              <a:spLocks noChangeArrowheads="1"/>
            </p:cNvSpPr>
            <p:nvPr/>
          </p:nvSpPr>
          <p:spPr bwMode="auto">
            <a:xfrm>
              <a:off x="3448" y="1492"/>
              <a:ext cx="1297" cy="2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0" name="Line 150"/>
            <p:cNvSpPr>
              <a:spLocks noChangeShapeType="1"/>
            </p:cNvSpPr>
            <p:nvPr/>
          </p:nvSpPr>
          <p:spPr bwMode="auto">
            <a:xfrm>
              <a:off x="3778" y="1491"/>
              <a:ext cx="0" cy="1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91" name="Line 151"/>
            <p:cNvSpPr>
              <a:spLocks noChangeShapeType="1"/>
            </p:cNvSpPr>
            <p:nvPr/>
          </p:nvSpPr>
          <p:spPr bwMode="auto">
            <a:xfrm>
              <a:off x="4117" y="1491"/>
              <a:ext cx="0" cy="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92" name="Text Box 152"/>
            <p:cNvSpPr txBox="1">
              <a:spLocks noChangeArrowheads="1"/>
            </p:cNvSpPr>
            <p:nvPr/>
          </p:nvSpPr>
          <p:spPr bwMode="auto">
            <a:xfrm>
              <a:off x="4236" y="1491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TW"/>
                <a:t>NULL</a:t>
              </a:r>
            </a:p>
          </p:txBody>
        </p:sp>
      </p:grpSp>
      <p:grpSp>
        <p:nvGrpSpPr>
          <p:cNvPr id="11" name="Group 153"/>
          <p:cNvGrpSpPr>
            <a:grpSpLocks/>
          </p:cNvGrpSpPr>
          <p:nvPr/>
        </p:nvGrpSpPr>
        <p:grpSpPr bwMode="auto">
          <a:xfrm>
            <a:off x="3270250" y="5586413"/>
            <a:ext cx="2058988" cy="457200"/>
            <a:chOff x="3448" y="1452"/>
            <a:chExt cx="1297" cy="288"/>
          </a:xfrm>
        </p:grpSpPr>
        <p:sp>
          <p:nvSpPr>
            <p:cNvPr id="61594" name="Rectangle 154"/>
            <p:cNvSpPr>
              <a:spLocks noChangeArrowheads="1"/>
            </p:cNvSpPr>
            <p:nvPr/>
          </p:nvSpPr>
          <p:spPr bwMode="auto">
            <a:xfrm>
              <a:off x="3459" y="1452"/>
              <a:ext cx="8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en-US" altLang="zh-TW" sz="2400">
                  <a:latin typeface="Times New Roman" pitchFamily="18" charset="0"/>
                </a:rPr>
                <a:t>-3    10</a:t>
              </a:r>
            </a:p>
          </p:txBody>
        </p:sp>
        <p:sp>
          <p:nvSpPr>
            <p:cNvPr id="61595" name="Rectangle 155"/>
            <p:cNvSpPr>
              <a:spLocks noChangeArrowheads="1"/>
            </p:cNvSpPr>
            <p:nvPr/>
          </p:nvSpPr>
          <p:spPr bwMode="auto">
            <a:xfrm>
              <a:off x="3448" y="1492"/>
              <a:ext cx="1297" cy="2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6" name="Line 156"/>
            <p:cNvSpPr>
              <a:spLocks noChangeShapeType="1"/>
            </p:cNvSpPr>
            <p:nvPr/>
          </p:nvSpPr>
          <p:spPr bwMode="auto">
            <a:xfrm>
              <a:off x="3778" y="1491"/>
              <a:ext cx="0" cy="1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97" name="Line 157"/>
            <p:cNvSpPr>
              <a:spLocks noChangeShapeType="1"/>
            </p:cNvSpPr>
            <p:nvPr/>
          </p:nvSpPr>
          <p:spPr bwMode="auto">
            <a:xfrm>
              <a:off x="4117" y="1491"/>
              <a:ext cx="0" cy="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98" name="Text Box 158"/>
            <p:cNvSpPr txBox="1">
              <a:spLocks noChangeArrowheads="1"/>
            </p:cNvSpPr>
            <p:nvPr/>
          </p:nvSpPr>
          <p:spPr bwMode="auto">
            <a:xfrm>
              <a:off x="4236" y="1491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TW"/>
                <a:t>NULL</a:t>
              </a:r>
            </a:p>
          </p:txBody>
        </p:sp>
      </p:grpSp>
      <p:sp>
        <p:nvSpPr>
          <p:cNvPr id="108" name="Slide Number Placeholder 10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r>
              <a:rPr lang="en-US" dirty="0"/>
              <a:t>Linked list is linear collection of data elements called nodes with each node having 2 parts</a:t>
            </a:r>
          </a:p>
          <a:p>
            <a:r>
              <a:rPr lang="en-US" b="1" dirty="0"/>
              <a:t>INFORMATION</a:t>
            </a:r>
            <a:r>
              <a:rPr lang="en-US" dirty="0"/>
              <a:t> of element</a:t>
            </a:r>
          </a:p>
          <a:p>
            <a:r>
              <a:rPr lang="en-US" b="1" dirty="0"/>
              <a:t>ADDRESS</a:t>
            </a:r>
            <a:r>
              <a:rPr lang="en-US" dirty="0"/>
              <a:t> of next node in the list</a:t>
            </a:r>
          </a:p>
          <a:p>
            <a:endParaRPr lang="en-US" dirty="0"/>
          </a:p>
          <a:p>
            <a:r>
              <a:rPr lang="en-US" dirty="0"/>
              <a:t>Example </a:t>
            </a: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914400" y="4724400"/>
            <a:ext cx="7477125" cy="865188"/>
            <a:chOff x="816" y="1728"/>
            <a:chExt cx="4702" cy="565"/>
          </a:xfrm>
        </p:grpSpPr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3408" y="2016"/>
              <a:ext cx="672" cy="240"/>
              <a:chOff x="1104" y="2016"/>
              <a:chExt cx="672" cy="240"/>
            </a:xfrm>
          </p:grpSpPr>
          <p:sp>
            <p:nvSpPr>
              <p:cNvPr id="24" name="Rectangle 11"/>
              <p:cNvSpPr>
                <a:spLocks noChangeArrowheads="1"/>
              </p:cNvSpPr>
              <p:nvPr/>
            </p:nvSpPr>
            <p:spPr bwMode="auto">
              <a:xfrm>
                <a:off x="1104" y="2016"/>
                <a:ext cx="672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12"/>
              <p:cNvSpPr>
                <a:spLocks noChangeShapeType="1"/>
              </p:cNvSpPr>
              <p:nvPr/>
            </p:nvSpPr>
            <p:spPr bwMode="auto">
              <a:xfrm>
                <a:off x="1536" y="20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Rectangle 14"/>
            <p:cNvSpPr>
              <a:spLocks noChangeArrowheads="1"/>
            </p:cNvSpPr>
            <p:nvPr/>
          </p:nvSpPr>
          <p:spPr bwMode="auto">
            <a:xfrm>
              <a:off x="4519" y="2016"/>
              <a:ext cx="9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15"/>
            <p:cNvSpPr>
              <a:spLocks noChangeShapeType="1"/>
            </p:cNvSpPr>
            <p:nvPr/>
          </p:nvSpPr>
          <p:spPr bwMode="auto">
            <a:xfrm>
              <a:off x="4992" y="20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832" y="211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20"/>
            <p:cNvSpPr>
              <a:spLocks noChangeShapeType="1"/>
            </p:cNvSpPr>
            <p:nvPr/>
          </p:nvSpPr>
          <p:spPr bwMode="auto">
            <a:xfrm>
              <a:off x="4032" y="211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816" y="1728"/>
              <a:ext cx="2064" cy="565"/>
              <a:chOff x="816" y="1728"/>
              <a:chExt cx="2064" cy="565"/>
            </a:xfrm>
          </p:grpSpPr>
          <p:grpSp>
            <p:nvGrpSpPr>
              <p:cNvPr id="13" name="Group 6"/>
              <p:cNvGrpSpPr>
                <a:grpSpLocks/>
              </p:cNvGrpSpPr>
              <p:nvPr/>
            </p:nvGrpSpPr>
            <p:grpSpPr bwMode="auto">
              <a:xfrm>
                <a:off x="1056" y="2016"/>
                <a:ext cx="672" cy="240"/>
                <a:chOff x="1104" y="2016"/>
                <a:chExt cx="672" cy="240"/>
              </a:xfrm>
            </p:grpSpPr>
            <p:sp>
              <p:nvSpPr>
                <p:cNvPr id="22" name="Rectangle 4"/>
                <p:cNvSpPr>
                  <a:spLocks noChangeArrowheads="1"/>
                </p:cNvSpPr>
                <p:nvPr/>
              </p:nvSpPr>
              <p:spPr bwMode="auto">
                <a:xfrm>
                  <a:off x="1104" y="2016"/>
                  <a:ext cx="67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5"/>
                <p:cNvSpPr>
                  <a:spLocks noChangeShapeType="1"/>
                </p:cNvSpPr>
                <p:nvPr/>
              </p:nvSpPr>
              <p:spPr bwMode="auto">
                <a:xfrm>
                  <a:off x="1536" y="201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7"/>
              <p:cNvGrpSpPr>
                <a:grpSpLocks/>
              </p:cNvGrpSpPr>
              <p:nvPr/>
            </p:nvGrpSpPr>
            <p:grpSpPr bwMode="auto">
              <a:xfrm>
                <a:off x="2208" y="2016"/>
                <a:ext cx="672" cy="240"/>
                <a:chOff x="1104" y="2016"/>
                <a:chExt cx="672" cy="240"/>
              </a:xfrm>
            </p:grpSpPr>
            <p:sp>
              <p:nvSpPr>
                <p:cNvPr id="20" name="Rectangle 8"/>
                <p:cNvSpPr>
                  <a:spLocks noChangeArrowheads="1"/>
                </p:cNvSpPr>
                <p:nvPr/>
              </p:nvSpPr>
              <p:spPr bwMode="auto">
                <a:xfrm>
                  <a:off x="1104" y="2016"/>
                  <a:ext cx="67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auto">
                <a:xfrm>
                  <a:off x="1536" y="201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" name="Line 16"/>
              <p:cNvSpPr>
                <a:spLocks noChangeShapeType="1"/>
              </p:cNvSpPr>
              <p:nvPr/>
            </p:nvSpPr>
            <p:spPr bwMode="auto">
              <a:xfrm>
                <a:off x="816" y="172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7"/>
              <p:cNvSpPr>
                <a:spLocks noChangeShapeType="1"/>
              </p:cNvSpPr>
              <p:nvPr/>
            </p:nvSpPr>
            <p:spPr bwMode="auto">
              <a:xfrm>
                <a:off x="816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8"/>
              <p:cNvSpPr>
                <a:spLocks noChangeShapeType="1"/>
              </p:cNvSpPr>
              <p:nvPr/>
            </p:nvSpPr>
            <p:spPr bwMode="auto">
              <a:xfrm>
                <a:off x="1680" y="211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Text Box 21"/>
              <p:cNvSpPr txBox="1">
                <a:spLocks noChangeArrowheads="1"/>
              </p:cNvSpPr>
              <p:nvPr/>
            </p:nvSpPr>
            <p:spPr bwMode="auto">
              <a:xfrm>
                <a:off x="1046" y="1994"/>
                <a:ext cx="676" cy="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TW" sz="2400" dirty="0">
                    <a:latin typeface="Times New Roman" charset="0"/>
                  </a:rPr>
                  <a:t> bat    </a:t>
                </a:r>
                <a:r>
                  <a:rPr lang="en-US" altLang="zh-TW" sz="2400" dirty="0">
                    <a:latin typeface="Times New Roman" charset="0"/>
                    <a:sym typeface="Wingdings" pitchFamily="2" charset="2"/>
                  </a:rPr>
                  <a:t></a:t>
                </a:r>
                <a:endParaRPr lang="en-US" altLang="zh-TW" sz="2400" dirty="0">
                  <a:latin typeface="Times New Roman" charset="0"/>
                </a:endParaRPr>
              </a:p>
            </p:txBody>
          </p:sp>
          <p:sp>
            <p:nvSpPr>
              <p:cNvPr id="19" name="Text Box 22"/>
              <p:cNvSpPr txBox="1">
                <a:spLocks noChangeArrowheads="1"/>
              </p:cNvSpPr>
              <p:nvPr/>
            </p:nvSpPr>
            <p:spPr bwMode="auto">
              <a:xfrm>
                <a:off x="2198" y="1994"/>
                <a:ext cx="666" cy="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TW" sz="2400">
                    <a:latin typeface="Times New Roman" charset="0"/>
                  </a:rPr>
                  <a:t> cat    </a:t>
                </a:r>
                <a:r>
                  <a:rPr lang="en-US" altLang="zh-TW" sz="2400">
                    <a:latin typeface="Times New Roman" charset="0"/>
                    <a:sym typeface="Wingdings" pitchFamily="2" charset="2"/>
                  </a:rPr>
                  <a:t></a:t>
                </a:r>
                <a:endParaRPr lang="en-US" altLang="zh-TW" sz="2400">
                  <a:latin typeface="Times New Roman" charset="0"/>
                </a:endParaRPr>
              </a:p>
            </p:txBody>
          </p:sp>
        </p:grpSp>
        <p:sp>
          <p:nvSpPr>
            <p:cNvPr id="11" name="Text Box 23"/>
            <p:cNvSpPr txBox="1">
              <a:spLocks noChangeArrowheads="1"/>
            </p:cNvSpPr>
            <p:nvPr/>
          </p:nvSpPr>
          <p:spPr bwMode="auto">
            <a:xfrm>
              <a:off x="3398" y="1994"/>
              <a:ext cx="655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400">
                  <a:latin typeface="Times New Roman" charset="0"/>
                </a:rPr>
                <a:t> sat    </a:t>
              </a:r>
              <a:r>
                <a:rPr lang="en-US" altLang="zh-TW" sz="2400">
                  <a:latin typeface="Times New Roman" charset="0"/>
                  <a:sym typeface="Wingdings" pitchFamily="2" charset="2"/>
                </a:rPr>
                <a:t></a:t>
              </a:r>
              <a:endParaRPr lang="en-US" altLang="zh-TW" sz="2400">
                <a:latin typeface="Times New Roman" charset="0"/>
              </a:endParaRPr>
            </a:p>
          </p:txBody>
        </p:sp>
        <p:sp>
          <p:nvSpPr>
            <p:cNvPr id="12" name="Text Box 24"/>
            <p:cNvSpPr txBox="1">
              <a:spLocks noChangeArrowheads="1"/>
            </p:cNvSpPr>
            <p:nvPr/>
          </p:nvSpPr>
          <p:spPr bwMode="auto">
            <a:xfrm>
              <a:off x="4454" y="1994"/>
              <a:ext cx="106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400">
                  <a:latin typeface="Times New Roman" charset="0"/>
                </a:rPr>
                <a:t> vat     </a:t>
              </a:r>
              <a:r>
                <a:rPr lang="en-US" altLang="zh-TW" sz="2000">
                  <a:latin typeface="Times New Roman" charset="0"/>
                </a:rPr>
                <a:t>NULL</a:t>
              </a:r>
            </a:p>
          </p:txBody>
        </p:sp>
      </p:grp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457200" y="4324290"/>
            <a:ext cx="14356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sz="2000" b="1" dirty="0"/>
              <a:t>External </a:t>
            </a:r>
            <a:r>
              <a:rPr lang="en-US" altLang="zh-TW" sz="2000" b="1" dirty="0" err="1"/>
              <a:t>ptr</a:t>
            </a:r>
            <a:endParaRPr lang="en-US" altLang="zh-TW" sz="2000" b="1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AB96-C28F-43B7-8D0C-B1B81912EE4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717550" y="609600"/>
            <a:ext cx="8420100" cy="1143000"/>
          </a:xfrm>
          <a:noFill/>
          <a:ln/>
        </p:spPr>
        <p:txBody>
          <a:bodyPr lIns="92075" tIns="46038" rIns="92075" bIns="46038"/>
          <a:lstStyle/>
          <a:p>
            <a:pPr algn="ctr" defTabSz="762000"/>
            <a:r>
              <a:rPr lang="en-US" altLang="zh-TW" sz="2100" b="1">
                <a:solidFill>
                  <a:schemeClr val="tx1"/>
                </a:solidFill>
              </a:rPr>
              <a:t>Adding Polynomials</a:t>
            </a:r>
            <a:r>
              <a:rPr lang="en-US" altLang="zh-TW">
                <a:solidFill>
                  <a:schemeClr val="tx1"/>
                </a:solidFill>
              </a:rPr>
              <a:t> </a:t>
            </a:r>
            <a:r>
              <a:rPr lang="en-US" altLang="zh-TW" sz="1900">
                <a:solidFill>
                  <a:schemeClr val="tx1"/>
                </a:solidFill>
              </a:rPr>
              <a:t>(</a:t>
            </a:r>
            <a:r>
              <a:rPr lang="en-US" altLang="zh-TW" sz="1900" i="1">
                <a:solidFill>
                  <a:schemeClr val="tx1"/>
                </a:solidFill>
              </a:rPr>
              <a:t>Continued</a:t>
            </a:r>
            <a:r>
              <a:rPr lang="en-US" altLang="zh-TW" sz="1900">
                <a:solidFill>
                  <a:schemeClr val="tx1"/>
                </a:solidFill>
              </a:rPr>
              <a:t>)</a:t>
            </a:r>
            <a:endParaRPr lang="en-US" altLang="zh-TW" sz="1900"/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673225" y="2297113"/>
            <a:ext cx="143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3    14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1620838" y="2360613"/>
            <a:ext cx="1643062" cy="322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2138363" y="2354263"/>
            <a:ext cx="0" cy="334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2711450" y="23526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3833813" y="2357438"/>
            <a:ext cx="1644650" cy="322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4352925" y="2351088"/>
            <a:ext cx="0" cy="334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4924425" y="23495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3111500" y="2519363"/>
            <a:ext cx="758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>
            <a:off x="5264150" y="2528888"/>
            <a:ext cx="7604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86" name="Rectangle 22"/>
          <p:cNvSpPr>
            <a:spLocks noChangeArrowheads="1"/>
          </p:cNvSpPr>
          <p:nvPr/>
        </p:nvSpPr>
        <p:spPr bwMode="auto">
          <a:xfrm>
            <a:off x="3943350" y="2270125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2    8</a:t>
            </a:r>
          </a:p>
        </p:txBody>
      </p:sp>
      <p:sp>
        <p:nvSpPr>
          <p:cNvPr id="62488" name="Line 24"/>
          <p:cNvSpPr>
            <a:spLocks noChangeShapeType="1"/>
          </p:cNvSpPr>
          <p:nvPr/>
        </p:nvSpPr>
        <p:spPr bwMode="auto">
          <a:xfrm flipV="1">
            <a:off x="4579938" y="2700338"/>
            <a:ext cx="1587" cy="309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89" name="Rectangle 25"/>
          <p:cNvSpPr>
            <a:spLocks noChangeArrowheads="1"/>
          </p:cNvSpPr>
          <p:nvPr/>
        </p:nvSpPr>
        <p:spPr bwMode="auto">
          <a:xfrm>
            <a:off x="4610100" y="2682875"/>
            <a:ext cx="33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a</a:t>
            </a:r>
          </a:p>
        </p:txBody>
      </p:sp>
      <p:sp>
        <p:nvSpPr>
          <p:cNvPr id="62490" name="Rectangle 26"/>
          <p:cNvSpPr>
            <a:spLocks noChangeArrowheads="1"/>
          </p:cNvSpPr>
          <p:nvPr/>
        </p:nvSpPr>
        <p:spPr bwMode="auto">
          <a:xfrm>
            <a:off x="1698625" y="3076575"/>
            <a:ext cx="134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8    14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619250" y="3121025"/>
            <a:ext cx="1643063" cy="342900"/>
            <a:chOff x="602" y="1966"/>
            <a:chExt cx="1035" cy="216"/>
          </a:xfrm>
        </p:grpSpPr>
        <p:sp>
          <p:nvSpPr>
            <p:cNvPr id="62492" name="Rectangle 28"/>
            <p:cNvSpPr>
              <a:spLocks noChangeArrowheads="1"/>
            </p:cNvSpPr>
            <p:nvPr/>
          </p:nvSpPr>
          <p:spPr bwMode="auto">
            <a:xfrm>
              <a:off x="602" y="1971"/>
              <a:ext cx="1035" cy="2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3" name="Line 29"/>
            <p:cNvSpPr>
              <a:spLocks noChangeShapeType="1"/>
            </p:cNvSpPr>
            <p:nvPr/>
          </p:nvSpPr>
          <p:spPr bwMode="auto">
            <a:xfrm>
              <a:off x="928" y="1967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4" name="Line 30"/>
            <p:cNvSpPr>
              <a:spLocks noChangeShapeType="1"/>
            </p:cNvSpPr>
            <p:nvPr/>
          </p:nvSpPr>
          <p:spPr bwMode="auto">
            <a:xfrm>
              <a:off x="1289" y="1966"/>
              <a:ext cx="0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3848100" y="3116263"/>
            <a:ext cx="1643063" cy="342900"/>
            <a:chOff x="2006" y="1963"/>
            <a:chExt cx="1035" cy="216"/>
          </a:xfrm>
        </p:grpSpPr>
        <p:sp>
          <p:nvSpPr>
            <p:cNvPr id="62496" name="Rectangle 32"/>
            <p:cNvSpPr>
              <a:spLocks noChangeArrowheads="1"/>
            </p:cNvSpPr>
            <p:nvPr/>
          </p:nvSpPr>
          <p:spPr bwMode="auto">
            <a:xfrm>
              <a:off x="2006" y="1968"/>
              <a:ext cx="1035" cy="2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7" name="Line 33"/>
            <p:cNvSpPr>
              <a:spLocks noChangeShapeType="1"/>
            </p:cNvSpPr>
            <p:nvPr/>
          </p:nvSpPr>
          <p:spPr bwMode="auto">
            <a:xfrm>
              <a:off x="2332" y="1964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8" name="Line 34"/>
            <p:cNvSpPr>
              <a:spLocks noChangeShapeType="1"/>
            </p:cNvSpPr>
            <p:nvPr/>
          </p:nvSpPr>
          <p:spPr bwMode="auto">
            <a:xfrm>
              <a:off x="2693" y="1963"/>
              <a:ext cx="0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503" name="Line 39"/>
          <p:cNvSpPr>
            <a:spLocks noChangeShapeType="1"/>
          </p:cNvSpPr>
          <p:nvPr/>
        </p:nvSpPr>
        <p:spPr bwMode="auto">
          <a:xfrm>
            <a:off x="3108325" y="3278188"/>
            <a:ext cx="7604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04" name="Line 40"/>
          <p:cNvSpPr>
            <a:spLocks noChangeShapeType="1"/>
          </p:cNvSpPr>
          <p:nvPr/>
        </p:nvSpPr>
        <p:spPr bwMode="auto">
          <a:xfrm>
            <a:off x="5275263" y="3297238"/>
            <a:ext cx="7604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10" name="Rectangle 46"/>
          <p:cNvSpPr>
            <a:spLocks noChangeArrowheads="1"/>
          </p:cNvSpPr>
          <p:nvPr/>
        </p:nvSpPr>
        <p:spPr bwMode="auto">
          <a:xfrm>
            <a:off x="3903663" y="3038475"/>
            <a:ext cx="1182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-3  10</a:t>
            </a:r>
          </a:p>
        </p:txBody>
      </p:sp>
      <p:sp>
        <p:nvSpPr>
          <p:cNvPr id="62512" name="Line 48"/>
          <p:cNvSpPr>
            <a:spLocks noChangeShapeType="1"/>
          </p:cNvSpPr>
          <p:nvPr/>
        </p:nvSpPr>
        <p:spPr bwMode="auto">
          <a:xfrm flipH="1" flipV="1">
            <a:off x="6838950" y="3462338"/>
            <a:ext cx="14288" cy="306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13" name="Rectangle 49"/>
          <p:cNvSpPr>
            <a:spLocks noChangeArrowheads="1"/>
          </p:cNvSpPr>
          <p:nvPr/>
        </p:nvSpPr>
        <p:spPr bwMode="auto">
          <a:xfrm>
            <a:off x="6867525" y="3443288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b</a:t>
            </a:r>
          </a:p>
        </p:txBody>
      </p:sp>
      <p:sp>
        <p:nvSpPr>
          <p:cNvPr id="62514" name="Rectangle 50"/>
          <p:cNvSpPr>
            <a:spLocks noChangeArrowheads="1"/>
          </p:cNvSpPr>
          <p:nvPr/>
        </p:nvSpPr>
        <p:spPr bwMode="auto">
          <a:xfrm>
            <a:off x="1657350" y="3794125"/>
            <a:ext cx="144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11  14</a:t>
            </a:r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1617663" y="3843338"/>
            <a:ext cx="1643062" cy="342900"/>
            <a:chOff x="601" y="2421"/>
            <a:chExt cx="1035" cy="216"/>
          </a:xfrm>
        </p:grpSpPr>
        <p:sp>
          <p:nvSpPr>
            <p:cNvPr id="62516" name="Rectangle 52"/>
            <p:cNvSpPr>
              <a:spLocks noChangeArrowheads="1"/>
            </p:cNvSpPr>
            <p:nvPr/>
          </p:nvSpPr>
          <p:spPr bwMode="auto">
            <a:xfrm>
              <a:off x="601" y="2426"/>
              <a:ext cx="1035" cy="2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17" name="Line 53"/>
            <p:cNvSpPr>
              <a:spLocks noChangeShapeType="1"/>
            </p:cNvSpPr>
            <p:nvPr/>
          </p:nvSpPr>
          <p:spPr bwMode="auto">
            <a:xfrm>
              <a:off x="927" y="2422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18" name="Line 54"/>
            <p:cNvSpPr>
              <a:spLocks noChangeShapeType="1"/>
            </p:cNvSpPr>
            <p:nvPr/>
          </p:nvSpPr>
          <p:spPr bwMode="auto">
            <a:xfrm>
              <a:off x="1288" y="2421"/>
              <a:ext cx="0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519" name="Line 55"/>
          <p:cNvSpPr>
            <a:spLocks noChangeShapeType="1"/>
          </p:cNvSpPr>
          <p:nvPr/>
        </p:nvSpPr>
        <p:spPr bwMode="auto">
          <a:xfrm>
            <a:off x="3121025" y="4006850"/>
            <a:ext cx="715963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20" name="Rectangle 56"/>
          <p:cNvSpPr>
            <a:spLocks noChangeArrowheads="1"/>
          </p:cNvSpPr>
          <p:nvPr/>
        </p:nvSpPr>
        <p:spPr bwMode="auto">
          <a:xfrm>
            <a:off x="1643063" y="4500563"/>
            <a:ext cx="3652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solidFill>
                  <a:srgbClr val="CC3300"/>
                </a:solidFill>
                <a:latin typeface="Courier New" pitchFamily="49" charset="0"/>
              </a:rPr>
              <a:t>a-&gt;expon &gt; b-&gt;expon</a:t>
            </a:r>
            <a:endParaRPr lang="en-US" altLang="zh-TW" sz="2000">
              <a:latin typeface="Courier New" pitchFamily="49" charset="0"/>
            </a:endParaRPr>
          </a:p>
        </p:txBody>
      </p:sp>
      <p:sp>
        <p:nvSpPr>
          <p:cNvPr id="62521" name="Rectangle 57"/>
          <p:cNvSpPr>
            <a:spLocks noChangeArrowheads="1"/>
          </p:cNvSpPr>
          <p:nvPr/>
        </p:nvSpPr>
        <p:spPr bwMode="auto">
          <a:xfrm>
            <a:off x="3900488" y="3792538"/>
            <a:ext cx="144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-3  10</a:t>
            </a:r>
          </a:p>
        </p:txBody>
      </p: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3860800" y="3841750"/>
            <a:ext cx="1643063" cy="342900"/>
            <a:chOff x="2014" y="2420"/>
            <a:chExt cx="1035" cy="216"/>
          </a:xfrm>
        </p:grpSpPr>
        <p:sp>
          <p:nvSpPr>
            <p:cNvPr id="62523" name="Rectangle 59"/>
            <p:cNvSpPr>
              <a:spLocks noChangeArrowheads="1"/>
            </p:cNvSpPr>
            <p:nvPr/>
          </p:nvSpPr>
          <p:spPr bwMode="auto">
            <a:xfrm>
              <a:off x="2014" y="2425"/>
              <a:ext cx="1035" cy="2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24" name="Line 60"/>
            <p:cNvSpPr>
              <a:spLocks noChangeShapeType="1"/>
            </p:cNvSpPr>
            <p:nvPr/>
          </p:nvSpPr>
          <p:spPr bwMode="auto">
            <a:xfrm>
              <a:off x="2340" y="2421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25" name="Line 61"/>
            <p:cNvSpPr>
              <a:spLocks noChangeShapeType="1"/>
            </p:cNvSpPr>
            <p:nvPr/>
          </p:nvSpPr>
          <p:spPr bwMode="auto">
            <a:xfrm>
              <a:off x="2701" y="2420"/>
              <a:ext cx="0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526" name="Line 62"/>
          <p:cNvSpPr>
            <a:spLocks noChangeShapeType="1"/>
          </p:cNvSpPr>
          <p:nvPr/>
        </p:nvSpPr>
        <p:spPr bwMode="auto">
          <a:xfrm>
            <a:off x="5345113" y="4024313"/>
            <a:ext cx="658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30" name="Rectangle 66"/>
          <p:cNvSpPr>
            <a:spLocks noChangeArrowheads="1"/>
          </p:cNvSpPr>
          <p:nvPr/>
        </p:nvSpPr>
        <p:spPr bwMode="auto">
          <a:xfrm>
            <a:off x="6829425" y="42052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d</a:t>
            </a:r>
          </a:p>
        </p:txBody>
      </p:sp>
      <p:sp>
        <p:nvSpPr>
          <p:cNvPr id="62536" name="Line 72"/>
          <p:cNvSpPr>
            <a:spLocks noChangeShapeType="1"/>
          </p:cNvSpPr>
          <p:nvPr/>
        </p:nvSpPr>
        <p:spPr bwMode="auto">
          <a:xfrm flipV="1">
            <a:off x="6835775" y="4206875"/>
            <a:ext cx="0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75"/>
          <p:cNvGrpSpPr>
            <a:grpSpLocks/>
          </p:cNvGrpSpPr>
          <p:nvPr/>
        </p:nvGrpSpPr>
        <p:grpSpPr bwMode="auto">
          <a:xfrm>
            <a:off x="6038850" y="2305050"/>
            <a:ext cx="2058988" cy="457200"/>
            <a:chOff x="3448" y="1452"/>
            <a:chExt cx="1297" cy="288"/>
          </a:xfrm>
        </p:grpSpPr>
        <p:sp>
          <p:nvSpPr>
            <p:cNvPr id="62540" name="Rectangle 76"/>
            <p:cNvSpPr>
              <a:spLocks noChangeArrowheads="1"/>
            </p:cNvSpPr>
            <p:nvPr/>
          </p:nvSpPr>
          <p:spPr bwMode="auto">
            <a:xfrm>
              <a:off x="3459" y="1452"/>
              <a:ext cx="8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en-US" altLang="zh-TW" sz="2400">
                  <a:latin typeface="Times New Roman" pitchFamily="18" charset="0"/>
                </a:rPr>
                <a:t>1     0</a:t>
              </a:r>
            </a:p>
          </p:txBody>
        </p:sp>
        <p:sp>
          <p:nvSpPr>
            <p:cNvPr id="62541" name="Rectangle 77"/>
            <p:cNvSpPr>
              <a:spLocks noChangeArrowheads="1"/>
            </p:cNvSpPr>
            <p:nvPr/>
          </p:nvSpPr>
          <p:spPr bwMode="auto">
            <a:xfrm>
              <a:off x="3448" y="1492"/>
              <a:ext cx="1297" cy="2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42" name="Line 78"/>
            <p:cNvSpPr>
              <a:spLocks noChangeShapeType="1"/>
            </p:cNvSpPr>
            <p:nvPr/>
          </p:nvSpPr>
          <p:spPr bwMode="auto">
            <a:xfrm>
              <a:off x="3778" y="1491"/>
              <a:ext cx="0" cy="1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43" name="Line 79"/>
            <p:cNvSpPr>
              <a:spLocks noChangeShapeType="1"/>
            </p:cNvSpPr>
            <p:nvPr/>
          </p:nvSpPr>
          <p:spPr bwMode="auto">
            <a:xfrm>
              <a:off x="4117" y="1491"/>
              <a:ext cx="0" cy="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44" name="Text Box 80"/>
            <p:cNvSpPr txBox="1">
              <a:spLocks noChangeArrowheads="1"/>
            </p:cNvSpPr>
            <p:nvPr/>
          </p:nvSpPr>
          <p:spPr bwMode="auto">
            <a:xfrm>
              <a:off x="4236" y="1491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TW"/>
                <a:t>NULL</a:t>
              </a:r>
            </a:p>
          </p:txBody>
        </p:sp>
      </p:grpSp>
      <p:grpSp>
        <p:nvGrpSpPr>
          <p:cNvPr id="7" name="Group 81"/>
          <p:cNvGrpSpPr>
            <a:grpSpLocks/>
          </p:cNvGrpSpPr>
          <p:nvPr/>
        </p:nvGrpSpPr>
        <p:grpSpPr bwMode="auto">
          <a:xfrm>
            <a:off x="6051550" y="3057525"/>
            <a:ext cx="2058988" cy="457200"/>
            <a:chOff x="3448" y="1452"/>
            <a:chExt cx="1297" cy="288"/>
          </a:xfrm>
        </p:grpSpPr>
        <p:sp>
          <p:nvSpPr>
            <p:cNvPr id="62546" name="Rectangle 82"/>
            <p:cNvSpPr>
              <a:spLocks noChangeArrowheads="1"/>
            </p:cNvSpPr>
            <p:nvPr/>
          </p:nvSpPr>
          <p:spPr bwMode="auto">
            <a:xfrm>
              <a:off x="3459" y="1452"/>
              <a:ext cx="8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en-US" altLang="zh-TW" sz="2400">
                  <a:latin typeface="Times New Roman" pitchFamily="18" charset="0"/>
                </a:rPr>
                <a:t>10    6</a:t>
              </a:r>
            </a:p>
          </p:txBody>
        </p:sp>
        <p:sp>
          <p:nvSpPr>
            <p:cNvPr id="62547" name="Rectangle 83"/>
            <p:cNvSpPr>
              <a:spLocks noChangeArrowheads="1"/>
            </p:cNvSpPr>
            <p:nvPr/>
          </p:nvSpPr>
          <p:spPr bwMode="auto">
            <a:xfrm>
              <a:off x="3448" y="1492"/>
              <a:ext cx="1297" cy="2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48" name="Line 84"/>
            <p:cNvSpPr>
              <a:spLocks noChangeShapeType="1"/>
            </p:cNvSpPr>
            <p:nvPr/>
          </p:nvSpPr>
          <p:spPr bwMode="auto">
            <a:xfrm>
              <a:off x="3778" y="1491"/>
              <a:ext cx="0" cy="1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49" name="Line 85"/>
            <p:cNvSpPr>
              <a:spLocks noChangeShapeType="1"/>
            </p:cNvSpPr>
            <p:nvPr/>
          </p:nvSpPr>
          <p:spPr bwMode="auto">
            <a:xfrm>
              <a:off x="4117" y="1491"/>
              <a:ext cx="0" cy="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50" name="Text Box 86"/>
            <p:cNvSpPr txBox="1">
              <a:spLocks noChangeArrowheads="1"/>
            </p:cNvSpPr>
            <p:nvPr/>
          </p:nvSpPr>
          <p:spPr bwMode="auto">
            <a:xfrm>
              <a:off x="4236" y="1491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TW"/>
                <a:t>NULL</a:t>
              </a:r>
            </a:p>
          </p:txBody>
        </p:sp>
      </p:grpSp>
      <p:grpSp>
        <p:nvGrpSpPr>
          <p:cNvPr id="8" name="Group 87"/>
          <p:cNvGrpSpPr>
            <a:grpSpLocks/>
          </p:cNvGrpSpPr>
          <p:nvPr/>
        </p:nvGrpSpPr>
        <p:grpSpPr bwMode="auto">
          <a:xfrm>
            <a:off x="6011863" y="3798888"/>
            <a:ext cx="2058987" cy="457200"/>
            <a:chOff x="3448" y="1452"/>
            <a:chExt cx="1297" cy="288"/>
          </a:xfrm>
        </p:grpSpPr>
        <p:sp>
          <p:nvSpPr>
            <p:cNvPr id="62552" name="Rectangle 88"/>
            <p:cNvSpPr>
              <a:spLocks noChangeArrowheads="1"/>
            </p:cNvSpPr>
            <p:nvPr/>
          </p:nvSpPr>
          <p:spPr bwMode="auto">
            <a:xfrm>
              <a:off x="3459" y="1452"/>
              <a:ext cx="8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 defTabSz="762000"/>
              <a:r>
                <a:rPr lang="en-US" altLang="zh-TW" sz="2400">
                  <a:latin typeface="Times New Roman" pitchFamily="18" charset="0"/>
                </a:rPr>
                <a:t>2     8</a:t>
              </a:r>
            </a:p>
          </p:txBody>
        </p:sp>
        <p:sp>
          <p:nvSpPr>
            <p:cNvPr id="62553" name="Rectangle 89"/>
            <p:cNvSpPr>
              <a:spLocks noChangeArrowheads="1"/>
            </p:cNvSpPr>
            <p:nvPr/>
          </p:nvSpPr>
          <p:spPr bwMode="auto">
            <a:xfrm>
              <a:off x="3448" y="1492"/>
              <a:ext cx="1297" cy="2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54" name="Line 90"/>
            <p:cNvSpPr>
              <a:spLocks noChangeShapeType="1"/>
            </p:cNvSpPr>
            <p:nvPr/>
          </p:nvSpPr>
          <p:spPr bwMode="auto">
            <a:xfrm>
              <a:off x="3778" y="1491"/>
              <a:ext cx="0" cy="1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55" name="Line 91"/>
            <p:cNvSpPr>
              <a:spLocks noChangeShapeType="1"/>
            </p:cNvSpPr>
            <p:nvPr/>
          </p:nvSpPr>
          <p:spPr bwMode="auto">
            <a:xfrm>
              <a:off x="4117" y="1491"/>
              <a:ext cx="0" cy="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56" name="Text Box 92"/>
            <p:cNvSpPr txBox="1">
              <a:spLocks noChangeArrowheads="1"/>
            </p:cNvSpPr>
            <p:nvPr/>
          </p:nvSpPr>
          <p:spPr bwMode="auto">
            <a:xfrm>
              <a:off x="4236" y="1491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TW"/>
                <a:t>NULL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xfrm>
            <a:off x="717550" y="609600"/>
            <a:ext cx="8420100" cy="1143000"/>
          </a:xfrm>
          <a:noFill/>
          <a:ln/>
        </p:spPr>
        <p:txBody>
          <a:bodyPr lIns="92075" tIns="46038" rIns="92075" bIns="46038"/>
          <a:lstStyle/>
          <a:p>
            <a:pPr algn="ctr" defTabSz="762000"/>
            <a:r>
              <a:rPr lang="en-US" altLang="zh-TW" sz="3400" dirty="0">
                <a:solidFill>
                  <a:schemeClr val="tx1"/>
                </a:solidFill>
              </a:rPr>
              <a:t>Algorithm for Adding Polynomials</a:t>
            </a:r>
            <a:endParaRPr lang="en-US" altLang="zh-TW" sz="3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1000125" y="1981200"/>
            <a:ext cx="81438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l" defTabSz="762000">
              <a:lnSpc>
                <a:spcPct val="90000"/>
              </a:lnSpc>
            </a:pPr>
            <a:r>
              <a:rPr lang="en-US" altLang="zh-TW" sz="2000" dirty="0" err="1">
                <a:latin typeface="Courier New" pitchFamily="49" charset="0"/>
              </a:rPr>
              <a:t>poly_pointer</a:t>
            </a:r>
            <a:r>
              <a:rPr lang="en-US" altLang="zh-TW" sz="2000" dirty="0">
                <a:latin typeface="Courier New" pitchFamily="49" charset="0"/>
              </a:rPr>
              <a:t> </a:t>
            </a:r>
            <a:r>
              <a:rPr lang="en-US" altLang="zh-TW" sz="2000" dirty="0" err="1">
                <a:latin typeface="Courier New" pitchFamily="49" charset="0"/>
              </a:rPr>
              <a:t>padd</a:t>
            </a:r>
            <a:r>
              <a:rPr lang="en-US" altLang="zh-TW" sz="2000" dirty="0">
                <a:latin typeface="Courier New" pitchFamily="49" charset="0"/>
              </a:rPr>
              <a:t>(</a:t>
            </a:r>
            <a:r>
              <a:rPr lang="en-US" altLang="zh-TW" sz="2000" dirty="0" err="1">
                <a:latin typeface="Courier New" pitchFamily="49" charset="0"/>
              </a:rPr>
              <a:t>poly_pointer</a:t>
            </a:r>
            <a:r>
              <a:rPr lang="en-US" altLang="zh-TW" sz="2000" dirty="0">
                <a:latin typeface="Courier New" pitchFamily="49" charset="0"/>
              </a:rPr>
              <a:t> a, </a:t>
            </a:r>
            <a:r>
              <a:rPr lang="en-US" altLang="zh-TW" sz="2000" dirty="0" err="1">
                <a:latin typeface="Courier New" pitchFamily="49" charset="0"/>
              </a:rPr>
              <a:t>poly_pointer</a:t>
            </a:r>
            <a:r>
              <a:rPr lang="en-US" altLang="zh-TW" sz="2000" dirty="0">
                <a:latin typeface="Courier New" pitchFamily="49" charset="0"/>
              </a:rPr>
              <a:t> b)</a:t>
            </a:r>
          </a:p>
          <a:p>
            <a:pPr algn="l" defTabSz="762000">
              <a:lnSpc>
                <a:spcPct val="90000"/>
              </a:lnSpc>
            </a:pPr>
            <a:r>
              <a:rPr lang="en-US" altLang="zh-TW" sz="2000" dirty="0">
                <a:latin typeface="Courier New" pitchFamily="49" charset="0"/>
              </a:rPr>
              <a:t>{</a:t>
            </a:r>
          </a:p>
          <a:p>
            <a:pPr algn="l" defTabSz="762000">
              <a:lnSpc>
                <a:spcPct val="90000"/>
              </a:lnSpc>
            </a:pPr>
            <a:r>
              <a:rPr lang="en-US" altLang="zh-TW" sz="2000" dirty="0">
                <a:latin typeface="Courier New" pitchFamily="49" charset="0"/>
              </a:rPr>
              <a:t>    </a:t>
            </a:r>
            <a:r>
              <a:rPr lang="en-US" altLang="zh-TW" sz="2000" dirty="0" err="1">
                <a:latin typeface="Courier New" pitchFamily="49" charset="0"/>
              </a:rPr>
              <a:t>poly_pointer</a:t>
            </a:r>
            <a:r>
              <a:rPr lang="en-US" altLang="zh-TW" sz="2000" dirty="0">
                <a:latin typeface="Courier New" pitchFamily="49" charset="0"/>
              </a:rPr>
              <a:t> front, rear, temp;</a:t>
            </a:r>
          </a:p>
          <a:p>
            <a:pPr algn="l" defTabSz="762000">
              <a:lnSpc>
                <a:spcPct val="90000"/>
              </a:lnSpc>
            </a:pPr>
            <a:r>
              <a:rPr lang="en-US" altLang="zh-TW" sz="2000" dirty="0">
                <a:latin typeface="Courier New" pitchFamily="49" charset="0"/>
              </a:rPr>
              <a:t>    </a:t>
            </a:r>
            <a:r>
              <a:rPr lang="en-US" altLang="zh-TW" sz="2000" dirty="0" err="1">
                <a:latin typeface="Courier New" pitchFamily="49" charset="0"/>
              </a:rPr>
              <a:t>int</a:t>
            </a:r>
            <a:r>
              <a:rPr lang="en-US" altLang="zh-TW" sz="2000" dirty="0">
                <a:latin typeface="Courier New" pitchFamily="49" charset="0"/>
              </a:rPr>
              <a:t> sum;</a:t>
            </a:r>
          </a:p>
          <a:p>
            <a:pPr algn="l" defTabSz="762000">
              <a:lnSpc>
                <a:spcPct val="90000"/>
              </a:lnSpc>
            </a:pPr>
            <a:r>
              <a:rPr lang="en-US" altLang="zh-TW" sz="2000" dirty="0">
                <a:latin typeface="Courier New" pitchFamily="49" charset="0"/>
              </a:rPr>
              <a:t>    rear =(</a:t>
            </a:r>
            <a:r>
              <a:rPr lang="en-US" altLang="zh-TW" sz="2000" dirty="0" err="1">
                <a:latin typeface="Courier New" pitchFamily="49" charset="0"/>
              </a:rPr>
              <a:t>poly_pointer</a:t>
            </a:r>
            <a:r>
              <a:rPr lang="en-US" altLang="zh-TW" sz="2000" dirty="0">
                <a:latin typeface="Courier New" pitchFamily="49" charset="0"/>
              </a:rPr>
              <a:t>)</a:t>
            </a:r>
            <a:r>
              <a:rPr lang="en-US" altLang="zh-TW" sz="2000" dirty="0" err="1">
                <a:latin typeface="Courier New" pitchFamily="49" charset="0"/>
              </a:rPr>
              <a:t>malloc</a:t>
            </a:r>
            <a:r>
              <a:rPr lang="en-US" altLang="zh-TW" sz="2000" dirty="0">
                <a:latin typeface="Courier New" pitchFamily="49" charset="0"/>
              </a:rPr>
              <a:t>(</a:t>
            </a:r>
            <a:r>
              <a:rPr lang="en-US" altLang="zh-TW" sz="2000" dirty="0" err="1">
                <a:latin typeface="Courier New" pitchFamily="49" charset="0"/>
              </a:rPr>
              <a:t>sizeof</a:t>
            </a:r>
            <a:r>
              <a:rPr lang="en-US" altLang="zh-TW" sz="2000" dirty="0">
                <a:latin typeface="Courier New" pitchFamily="49" charset="0"/>
              </a:rPr>
              <a:t>(</a:t>
            </a:r>
            <a:r>
              <a:rPr lang="en-US" altLang="zh-TW" sz="2000" dirty="0" err="1">
                <a:latin typeface="Courier New" pitchFamily="49" charset="0"/>
              </a:rPr>
              <a:t>poly_node</a:t>
            </a:r>
            <a:r>
              <a:rPr lang="en-US" altLang="zh-TW" sz="2000" dirty="0">
                <a:latin typeface="Courier New" pitchFamily="49" charset="0"/>
              </a:rPr>
              <a:t>));</a:t>
            </a:r>
          </a:p>
          <a:p>
            <a:pPr algn="l" defTabSz="762000">
              <a:lnSpc>
                <a:spcPct val="90000"/>
              </a:lnSpc>
            </a:pPr>
            <a:r>
              <a:rPr lang="en-US" altLang="zh-TW" sz="2000" dirty="0">
                <a:latin typeface="Courier New" pitchFamily="49" charset="0"/>
              </a:rPr>
              <a:t>    if (IS_FULL(rear)) {</a:t>
            </a:r>
          </a:p>
          <a:p>
            <a:pPr algn="l" defTabSz="762000">
              <a:lnSpc>
                <a:spcPct val="90000"/>
              </a:lnSpc>
            </a:pPr>
            <a:r>
              <a:rPr lang="en-US" altLang="zh-TW" sz="2000" dirty="0">
                <a:latin typeface="Courier New" pitchFamily="49" charset="0"/>
              </a:rPr>
              <a:t>        </a:t>
            </a:r>
            <a:r>
              <a:rPr lang="en-US" altLang="zh-TW" sz="2000" dirty="0" err="1">
                <a:latin typeface="Courier New" pitchFamily="49" charset="0"/>
              </a:rPr>
              <a:t>fprintf</a:t>
            </a:r>
            <a:r>
              <a:rPr lang="en-US" altLang="zh-TW" sz="2000" dirty="0">
                <a:latin typeface="Courier New" pitchFamily="49" charset="0"/>
              </a:rPr>
              <a:t>(</a:t>
            </a:r>
            <a:r>
              <a:rPr lang="en-US" altLang="zh-TW" sz="2000" dirty="0" err="1">
                <a:latin typeface="Courier New" pitchFamily="49" charset="0"/>
              </a:rPr>
              <a:t>stderr</a:t>
            </a:r>
            <a:r>
              <a:rPr lang="en-US" altLang="zh-TW" sz="2000" dirty="0">
                <a:latin typeface="Courier New" pitchFamily="49" charset="0"/>
              </a:rPr>
              <a:t>, “The memory is full\n”);</a:t>
            </a:r>
          </a:p>
          <a:p>
            <a:pPr algn="l" defTabSz="762000">
              <a:lnSpc>
                <a:spcPct val="90000"/>
              </a:lnSpc>
            </a:pPr>
            <a:r>
              <a:rPr lang="en-US" altLang="zh-TW" sz="2000" dirty="0">
                <a:latin typeface="Courier New" pitchFamily="49" charset="0"/>
              </a:rPr>
              <a:t>        exit(1);</a:t>
            </a:r>
          </a:p>
          <a:p>
            <a:pPr algn="l" defTabSz="762000">
              <a:lnSpc>
                <a:spcPct val="90000"/>
              </a:lnSpc>
            </a:pPr>
            <a:r>
              <a:rPr lang="en-US" altLang="zh-TW" sz="2000" dirty="0">
                <a:latin typeface="Courier New" pitchFamily="49" charset="0"/>
              </a:rPr>
              <a:t>    }</a:t>
            </a:r>
          </a:p>
          <a:p>
            <a:pPr algn="l" defTabSz="762000">
              <a:lnSpc>
                <a:spcPct val="90000"/>
              </a:lnSpc>
            </a:pPr>
            <a:r>
              <a:rPr lang="en-US" altLang="zh-TW" sz="2000" dirty="0">
                <a:latin typeface="Courier New" pitchFamily="49" charset="0"/>
              </a:rPr>
              <a:t>    front = rear;</a:t>
            </a:r>
          </a:p>
          <a:p>
            <a:pPr algn="l" defTabSz="762000">
              <a:lnSpc>
                <a:spcPct val="90000"/>
              </a:lnSpc>
            </a:pPr>
            <a:r>
              <a:rPr lang="en-US" altLang="zh-TW" sz="2000" dirty="0">
                <a:latin typeface="Courier New" pitchFamily="49" charset="0"/>
              </a:rPr>
              <a:t>    while (a &amp;&amp; b) {</a:t>
            </a:r>
          </a:p>
          <a:p>
            <a:pPr algn="l" defTabSz="762000">
              <a:lnSpc>
                <a:spcPct val="90000"/>
              </a:lnSpc>
            </a:pPr>
            <a:r>
              <a:rPr lang="en-US" altLang="zh-TW" sz="2000" dirty="0">
                <a:latin typeface="Courier New" pitchFamily="49" charset="0"/>
              </a:rPr>
              <a:t>        switch (COMPARE(a-&gt;</a:t>
            </a:r>
            <a:r>
              <a:rPr lang="en-US" altLang="zh-TW" sz="2000" dirty="0" err="1">
                <a:latin typeface="Courier New" pitchFamily="49" charset="0"/>
              </a:rPr>
              <a:t>expon</a:t>
            </a:r>
            <a:r>
              <a:rPr lang="en-US" altLang="zh-TW" sz="2000" dirty="0">
                <a:latin typeface="Courier New" pitchFamily="49" charset="0"/>
              </a:rPr>
              <a:t>, b-&gt;</a:t>
            </a:r>
            <a:r>
              <a:rPr lang="en-US" altLang="zh-TW" sz="2000" dirty="0" err="1">
                <a:latin typeface="Courier New" pitchFamily="49" charset="0"/>
              </a:rPr>
              <a:t>expon</a:t>
            </a:r>
            <a:r>
              <a:rPr lang="en-US" altLang="zh-TW" sz="2000" dirty="0">
                <a:latin typeface="Courier New" pitchFamily="49" charset="0"/>
              </a:rPr>
              <a:t>)) {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671513" y="566738"/>
            <a:ext cx="8472487" cy="593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l" defTabSz="762000">
              <a:lnSpc>
                <a:spcPct val="70000"/>
              </a:lnSpc>
            </a:pPr>
            <a:r>
              <a:rPr lang="en-US" altLang="zh-TW" sz="2000">
                <a:latin typeface="Courier New" pitchFamily="49" charset="0"/>
              </a:rPr>
              <a:t>            case -1: </a:t>
            </a:r>
            <a:r>
              <a:rPr lang="en-US" altLang="zh-TW" sz="2000">
                <a:solidFill>
                  <a:srgbClr val="CC3300"/>
                </a:solidFill>
                <a:latin typeface="Courier New" pitchFamily="49" charset="0"/>
              </a:rPr>
              <a:t>/* a-&gt;expon &lt; b-&gt;expon */</a:t>
            </a:r>
            <a:endParaRPr lang="en-US" altLang="zh-TW" sz="2000">
              <a:latin typeface="Courier New" pitchFamily="49" charset="0"/>
            </a:endParaRP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latin typeface="Courier New" pitchFamily="49" charset="0"/>
              </a:rPr>
              <a:t>                attach(b-&gt;coef, b-&gt;expon, &amp;rear);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latin typeface="Courier New" pitchFamily="49" charset="0"/>
              </a:rPr>
              <a:t>                b= b-&gt;link;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latin typeface="Courier New" pitchFamily="49" charset="0"/>
              </a:rPr>
              <a:t>                break;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latin typeface="Courier New" pitchFamily="49" charset="0"/>
              </a:rPr>
              <a:t>            case 0: </a:t>
            </a:r>
            <a:r>
              <a:rPr lang="en-US" altLang="zh-TW" sz="2000">
                <a:solidFill>
                  <a:srgbClr val="CC3300"/>
                </a:solidFill>
                <a:latin typeface="Courier New" pitchFamily="49" charset="0"/>
              </a:rPr>
              <a:t>/* a-&gt;expon == b-&gt;expon */</a:t>
            </a:r>
            <a:endParaRPr lang="en-US" altLang="zh-TW" sz="2000">
              <a:latin typeface="Courier New" pitchFamily="49" charset="0"/>
            </a:endParaRP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latin typeface="Courier New" pitchFamily="49" charset="0"/>
              </a:rPr>
              <a:t>                sum = a-&gt;coef + b-&gt;coef;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latin typeface="Courier New" pitchFamily="49" charset="0"/>
              </a:rPr>
              <a:t>                if (sum) attach(sum,a-&gt;expon,&amp;rear);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latin typeface="Courier New" pitchFamily="49" charset="0"/>
              </a:rPr>
              <a:t>                a = a-&gt;link;    b = b-&gt;link;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latin typeface="Courier New" pitchFamily="49" charset="0"/>
              </a:rPr>
              <a:t>                break;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latin typeface="Courier New" pitchFamily="49" charset="0"/>
              </a:rPr>
              <a:t>            case 1: </a:t>
            </a:r>
            <a:r>
              <a:rPr lang="en-US" altLang="zh-TW" sz="2000">
                <a:solidFill>
                  <a:srgbClr val="CC3300"/>
                </a:solidFill>
                <a:latin typeface="Courier New" pitchFamily="49" charset="0"/>
              </a:rPr>
              <a:t>/* a-&gt;expon &gt; b-&gt;expon */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latin typeface="Courier New" pitchFamily="49" charset="0"/>
              </a:rPr>
              <a:t>                attach(a-&gt;coef, a-&gt;expon, &amp;rear);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latin typeface="Courier New" pitchFamily="49" charset="0"/>
              </a:rPr>
              <a:t>                a = a-&gt;link;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latin typeface="Courier New" pitchFamily="49" charset="0"/>
              </a:rPr>
              <a:t>        }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latin typeface="Courier New" pitchFamily="49" charset="0"/>
              </a:rPr>
              <a:t>    }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latin typeface="Courier New" pitchFamily="49" charset="0"/>
              </a:rPr>
              <a:t>    for (; a; a = a-&gt;link) 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latin typeface="Courier New" pitchFamily="49" charset="0"/>
              </a:rPr>
              <a:t>        attach(a-&gt;coef, a-&gt;expon, &amp;rear);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latin typeface="Courier New" pitchFamily="49" charset="0"/>
              </a:rPr>
              <a:t>    for (; b; b=b-&gt;link)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latin typeface="Courier New" pitchFamily="49" charset="0"/>
              </a:rPr>
              <a:t>        attach(b-&gt;coef, b-&gt;expon, &amp;rear);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latin typeface="Courier New" pitchFamily="49" charset="0"/>
              </a:rPr>
              <a:t>    rear-&gt;link = NULL;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latin typeface="Courier New" pitchFamily="49" charset="0"/>
              </a:rPr>
              <a:t>    temp = front;  front = front-&gt;link;  free(temp);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latin typeface="Courier New" pitchFamily="49" charset="0"/>
              </a:rPr>
              <a:t>    return front;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latin typeface="Courier New" pitchFamily="49" charset="0"/>
              </a:rPr>
              <a:t>}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4165600" y="5372100"/>
            <a:ext cx="2689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rgbClr val="CC3300"/>
                </a:solidFill>
                <a:latin typeface="Times New Roman" pitchFamily="18" charset="0"/>
              </a:rPr>
              <a:t>Delete extra initial node.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4075113" y="5273675"/>
            <a:ext cx="2892425" cy="582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4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2400" b="1" dirty="0">
                <a:latin typeface="Times New Roman" pitchFamily="18" charset="0"/>
              </a:rPr>
              <a:t>Representing Polynomials As Circularly Linked Lists</a:t>
            </a:r>
            <a:br>
              <a:rPr lang="en-US" altLang="zh-TW" sz="2400" b="1" dirty="0">
                <a:latin typeface="Times New Roman" pitchFamily="18" charset="0"/>
              </a:rPr>
            </a:br>
            <a:endParaRPr lang="en-US" sz="2400" dirty="0"/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8" name="Content Placeholder 4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1296988" y="4414838"/>
            <a:ext cx="1643062" cy="322262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7175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defTabSz="762000"/>
            <a:endParaRPr lang="en-US" altLang="zh-TW" sz="2400" dirty="0">
              <a:latin typeface="Times New Roman" pitchFamily="18" charset="0"/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3348038" y="4338638"/>
            <a:ext cx="1436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3    14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3294063" y="4400550"/>
            <a:ext cx="1644650" cy="322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3813175" y="4394200"/>
            <a:ext cx="0" cy="334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>
            <a:off x="4386263" y="4392613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5210175" y="4410075"/>
            <a:ext cx="1644650" cy="322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5729288" y="4403725"/>
            <a:ext cx="0" cy="334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6300788" y="4402138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7223125" y="4397375"/>
            <a:ext cx="1643063" cy="322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7740650" y="4391025"/>
            <a:ext cx="0" cy="334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Line 13"/>
          <p:cNvSpPr>
            <a:spLocks noChangeShapeType="1"/>
          </p:cNvSpPr>
          <p:nvPr/>
        </p:nvSpPr>
        <p:spPr bwMode="auto">
          <a:xfrm>
            <a:off x="8313738" y="439102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8" name="Line 14"/>
          <p:cNvSpPr>
            <a:spLocks noChangeShapeType="1"/>
          </p:cNvSpPr>
          <p:nvPr/>
        </p:nvSpPr>
        <p:spPr bwMode="auto">
          <a:xfrm flipV="1">
            <a:off x="4783138" y="4586288"/>
            <a:ext cx="46355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9" name="Line 15"/>
          <p:cNvSpPr>
            <a:spLocks noChangeShapeType="1"/>
          </p:cNvSpPr>
          <p:nvPr/>
        </p:nvSpPr>
        <p:spPr bwMode="auto">
          <a:xfrm>
            <a:off x="6627813" y="4578350"/>
            <a:ext cx="6064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20" name="Line 16"/>
          <p:cNvSpPr>
            <a:spLocks noChangeShapeType="1"/>
          </p:cNvSpPr>
          <p:nvPr/>
        </p:nvSpPr>
        <p:spPr bwMode="auto">
          <a:xfrm>
            <a:off x="8745538" y="4562475"/>
            <a:ext cx="38576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21" name="Line 17"/>
          <p:cNvSpPr>
            <a:spLocks noChangeShapeType="1"/>
          </p:cNvSpPr>
          <p:nvPr/>
        </p:nvSpPr>
        <p:spPr bwMode="auto">
          <a:xfrm flipV="1">
            <a:off x="954088" y="4667250"/>
            <a:ext cx="4032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22" name="Rectangle 18"/>
          <p:cNvSpPr>
            <a:spLocks noChangeArrowheads="1"/>
          </p:cNvSpPr>
          <p:nvPr/>
        </p:nvSpPr>
        <p:spPr bwMode="auto">
          <a:xfrm>
            <a:off x="5292725" y="4335463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2    8</a:t>
            </a:r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7359650" y="4324350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1    0</a:t>
            </a:r>
          </a:p>
        </p:txBody>
      </p:sp>
      <p:sp>
        <p:nvSpPr>
          <p:cNvPr id="72724" name="Line 20"/>
          <p:cNvSpPr>
            <a:spLocks noChangeShapeType="1"/>
          </p:cNvSpPr>
          <p:nvPr/>
        </p:nvSpPr>
        <p:spPr bwMode="auto">
          <a:xfrm>
            <a:off x="2797175" y="4551363"/>
            <a:ext cx="48895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25" name="Line 21"/>
          <p:cNvSpPr>
            <a:spLocks noChangeShapeType="1"/>
          </p:cNvSpPr>
          <p:nvPr/>
        </p:nvSpPr>
        <p:spPr bwMode="auto">
          <a:xfrm>
            <a:off x="965200" y="4881563"/>
            <a:ext cx="817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26" name="Line 22"/>
          <p:cNvSpPr>
            <a:spLocks noChangeShapeType="1"/>
          </p:cNvSpPr>
          <p:nvPr/>
        </p:nvSpPr>
        <p:spPr bwMode="auto">
          <a:xfrm>
            <a:off x="9142413" y="4564063"/>
            <a:ext cx="1587" cy="334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27" name="Line 23"/>
          <p:cNvSpPr>
            <a:spLocks noChangeShapeType="1"/>
          </p:cNvSpPr>
          <p:nvPr/>
        </p:nvSpPr>
        <p:spPr bwMode="auto">
          <a:xfrm>
            <a:off x="950913" y="4684713"/>
            <a:ext cx="0" cy="201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28" name="Rectangle 24"/>
          <p:cNvSpPr>
            <a:spLocks noChangeArrowheads="1"/>
          </p:cNvSpPr>
          <p:nvPr/>
        </p:nvSpPr>
        <p:spPr bwMode="auto">
          <a:xfrm>
            <a:off x="800100" y="4200525"/>
            <a:ext cx="296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000">
                <a:latin typeface="Times New Roman" pitchFamily="18" charset="0"/>
              </a:rPr>
              <a:t>a</a:t>
            </a:r>
          </a:p>
        </p:txBody>
      </p:sp>
      <p:sp>
        <p:nvSpPr>
          <p:cNvPr id="72729" name="Rectangle 25"/>
          <p:cNvSpPr>
            <a:spLocks noChangeArrowheads="1"/>
          </p:cNvSpPr>
          <p:nvPr/>
        </p:nvSpPr>
        <p:spPr bwMode="auto">
          <a:xfrm>
            <a:off x="4033838" y="2997200"/>
            <a:ext cx="1644650" cy="322263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30" name="Line 26"/>
          <p:cNvSpPr>
            <a:spLocks noChangeShapeType="1"/>
          </p:cNvSpPr>
          <p:nvPr/>
        </p:nvSpPr>
        <p:spPr bwMode="auto">
          <a:xfrm>
            <a:off x="4552950" y="2990850"/>
            <a:ext cx="0" cy="334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31" name="Line 27"/>
          <p:cNvSpPr>
            <a:spLocks noChangeShapeType="1"/>
          </p:cNvSpPr>
          <p:nvPr/>
        </p:nvSpPr>
        <p:spPr bwMode="auto">
          <a:xfrm flipH="1">
            <a:off x="5119688" y="2990850"/>
            <a:ext cx="4762" cy="33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32" name="Rectangle 28"/>
          <p:cNvSpPr>
            <a:spLocks noChangeArrowheads="1"/>
          </p:cNvSpPr>
          <p:nvPr/>
        </p:nvSpPr>
        <p:spPr bwMode="auto">
          <a:xfrm>
            <a:off x="4197350" y="2895600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     -1</a:t>
            </a:r>
          </a:p>
        </p:txBody>
      </p:sp>
      <p:sp>
        <p:nvSpPr>
          <p:cNvPr id="72733" name="Line 29"/>
          <p:cNvSpPr>
            <a:spLocks noChangeShapeType="1"/>
          </p:cNvSpPr>
          <p:nvPr/>
        </p:nvSpPr>
        <p:spPr bwMode="auto">
          <a:xfrm flipV="1">
            <a:off x="3544888" y="3178175"/>
            <a:ext cx="48736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34" name="Line 30"/>
          <p:cNvSpPr>
            <a:spLocks noChangeShapeType="1"/>
          </p:cNvSpPr>
          <p:nvPr/>
        </p:nvSpPr>
        <p:spPr bwMode="auto">
          <a:xfrm>
            <a:off x="5429250" y="3181350"/>
            <a:ext cx="503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35" name="Line 31"/>
          <p:cNvSpPr>
            <a:spLocks noChangeShapeType="1"/>
          </p:cNvSpPr>
          <p:nvPr/>
        </p:nvSpPr>
        <p:spPr bwMode="auto">
          <a:xfrm flipV="1">
            <a:off x="5943600" y="2824163"/>
            <a:ext cx="0" cy="357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36" name="Line 32"/>
          <p:cNvSpPr>
            <a:spLocks noChangeShapeType="1"/>
          </p:cNvSpPr>
          <p:nvPr/>
        </p:nvSpPr>
        <p:spPr bwMode="auto">
          <a:xfrm flipH="1">
            <a:off x="3544888" y="2824163"/>
            <a:ext cx="238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37" name="Line 33"/>
          <p:cNvSpPr>
            <a:spLocks noChangeShapeType="1"/>
          </p:cNvSpPr>
          <p:nvPr/>
        </p:nvSpPr>
        <p:spPr bwMode="auto">
          <a:xfrm>
            <a:off x="3544888" y="2824163"/>
            <a:ext cx="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38" name="Line 34"/>
          <p:cNvSpPr>
            <a:spLocks noChangeShapeType="1"/>
          </p:cNvSpPr>
          <p:nvPr/>
        </p:nvSpPr>
        <p:spPr bwMode="auto">
          <a:xfrm>
            <a:off x="3544888" y="3025775"/>
            <a:ext cx="463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39" name="Rectangle 35"/>
          <p:cNvSpPr>
            <a:spLocks noChangeArrowheads="1"/>
          </p:cNvSpPr>
          <p:nvPr/>
        </p:nvSpPr>
        <p:spPr bwMode="auto">
          <a:xfrm>
            <a:off x="3278188" y="3005138"/>
            <a:ext cx="296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000">
                <a:latin typeface="Times New Roman" pitchFamily="18" charset="0"/>
              </a:rPr>
              <a:t>a</a:t>
            </a:r>
          </a:p>
        </p:txBody>
      </p:sp>
      <p:sp>
        <p:nvSpPr>
          <p:cNvPr id="72740" name="Rectangle 36"/>
          <p:cNvSpPr>
            <a:spLocks noChangeArrowheads="1"/>
          </p:cNvSpPr>
          <p:nvPr/>
        </p:nvSpPr>
        <p:spPr bwMode="auto">
          <a:xfrm>
            <a:off x="3573463" y="3511550"/>
            <a:ext cx="2220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 dirty="0">
                <a:latin typeface="Times New Roman" pitchFamily="18" charset="0"/>
              </a:rPr>
              <a:t>Zero polynomial</a:t>
            </a:r>
          </a:p>
        </p:txBody>
      </p:sp>
      <p:sp>
        <p:nvSpPr>
          <p:cNvPr id="72741" name="Line 37"/>
          <p:cNvSpPr>
            <a:spLocks noChangeShapeType="1"/>
          </p:cNvSpPr>
          <p:nvPr/>
        </p:nvSpPr>
        <p:spPr bwMode="auto">
          <a:xfrm>
            <a:off x="1830388" y="4411663"/>
            <a:ext cx="0" cy="320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42" name="Line 38"/>
          <p:cNvSpPr>
            <a:spLocks noChangeShapeType="1"/>
          </p:cNvSpPr>
          <p:nvPr/>
        </p:nvSpPr>
        <p:spPr bwMode="auto">
          <a:xfrm flipH="1">
            <a:off x="2395538" y="4410075"/>
            <a:ext cx="4762" cy="33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43" name="Rectangle 39"/>
          <p:cNvSpPr>
            <a:spLocks noChangeArrowheads="1"/>
          </p:cNvSpPr>
          <p:nvPr/>
        </p:nvSpPr>
        <p:spPr bwMode="auto">
          <a:xfrm>
            <a:off x="1431925" y="4335463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     -1</a:t>
            </a:r>
          </a:p>
        </p:txBody>
      </p:sp>
      <p:sp>
        <p:nvSpPr>
          <p:cNvPr id="72744" name="Line 40"/>
          <p:cNvSpPr>
            <a:spLocks noChangeShapeType="1"/>
          </p:cNvSpPr>
          <p:nvPr/>
        </p:nvSpPr>
        <p:spPr bwMode="auto">
          <a:xfrm flipV="1">
            <a:off x="806450" y="4524375"/>
            <a:ext cx="48895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2745" name="Object 41"/>
          <p:cNvGraphicFramePr>
            <a:graphicFrameLocks/>
          </p:cNvGraphicFramePr>
          <p:nvPr/>
        </p:nvGraphicFramePr>
        <p:xfrm>
          <a:off x="2903538" y="5273675"/>
          <a:ext cx="37115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方程式" r:id="rId2" imgW="901440" imgH="164880" progId="Equation.2">
                  <p:embed/>
                </p:oleObj>
              </mc:Choice>
              <mc:Fallback>
                <p:oleObj name="方程式" r:id="rId2" imgW="901440" imgH="164880" progId="Equation.2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538" y="5273675"/>
                        <a:ext cx="371157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46" name="Text Box 42"/>
          <p:cNvSpPr txBox="1">
            <a:spLocks noChangeArrowheads="1"/>
          </p:cNvSpPr>
          <p:nvPr/>
        </p:nvSpPr>
        <p:spPr bwMode="auto">
          <a:xfrm>
            <a:off x="1054100" y="1811338"/>
            <a:ext cx="69621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sz="2400" dirty="0">
                <a:latin typeface="Times New Roman" pitchFamily="18" charset="0"/>
              </a:rPr>
              <a:t>Represent </a:t>
            </a:r>
            <a:r>
              <a:rPr lang="en-US" altLang="zh-TW" sz="2400" dirty="0">
                <a:solidFill>
                  <a:srgbClr val="6600FF"/>
                </a:solidFill>
                <a:latin typeface="Times New Roman" pitchFamily="18" charset="0"/>
              </a:rPr>
              <a:t>polynomial</a:t>
            </a:r>
            <a:r>
              <a:rPr lang="en-US" altLang="zh-TW" sz="2400" dirty="0">
                <a:latin typeface="Times New Roman" pitchFamily="18" charset="0"/>
              </a:rPr>
              <a:t> as </a:t>
            </a:r>
            <a:r>
              <a:rPr lang="en-US" altLang="zh-TW" sz="2400" dirty="0">
                <a:solidFill>
                  <a:srgbClr val="6600FF"/>
                </a:solidFill>
                <a:latin typeface="Times New Roman" pitchFamily="18" charset="0"/>
              </a:rPr>
              <a:t>circular list with header node</a:t>
            </a:r>
            <a:r>
              <a:rPr lang="en-US" altLang="zh-TW" sz="2400" dirty="0">
                <a:latin typeface="Times New Roman" pitchFamily="18" charset="0"/>
              </a:rPr>
              <a:t>.</a:t>
            </a:r>
          </a:p>
        </p:txBody>
      </p:sp>
      <p:sp>
        <p:nvSpPr>
          <p:cNvPr id="72747" name="Text Box 43"/>
          <p:cNvSpPr txBox="1">
            <a:spLocks noChangeArrowheads="1"/>
          </p:cNvSpPr>
          <p:nvPr/>
        </p:nvSpPr>
        <p:spPr bwMode="auto">
          <a:xfrm>
            <a:off x="1054100" y="2306638"/>
            <a:ext cx="113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sz="2400">
                <a:solidFill>
                  <a:srgbClr val="6600FF"/>
                </a:solidFill>
                <a:latin typeface="Times New Roman" pitchFamily="18" charset="0"/>
              </a:rPr>
              <a:t>(1) zero</a:t>
            </a:r>
          </a:p>
        </p:txBody>
      </p:sp>
      <p:sp>
        <p:nvSpPr>
          <p:cNvPr id="72749" name="Text Box 45"/>
          <p:cNvSpPr txBox="1">
            <a:spLocks noChangeArrowheads="1"/>
          </p:cNvSpPr>
          <p:nvPr/>
        </p:nvSpPr>
        <p:spPr bwMode="auto">
          <a:xfrm>
            <a:off x="1125538" y="3805238"/>
            <a:ext cx="1360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sz="2400">
                <a:solidFill>
                  <a:srgbClr val="6600FF"/>
                </a:solidFill>
                <a:latin typeface="Times New Roman" pitchFamily="18" charset="0"/>
              </a:rPr>
              <a:t>(2) others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463550" y="1079500"/>
            <a:ext cx="8420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defTabSz="762000"/>
            <a:r>
              <a:rPr lang="en-US" altLang="zh-TW" sz="2800" b="1" dirty="0" err="1">
                <a:latin typeface="Times New Roman" pitchFamily="18" charset="0"/>
              </a:rPr>
              <a:t>Padd</a:t>
            </a:r>
            <a:r>
              <a:rPr lang="en-US" altLang="zh-TW" sz="2800" b="1" dirty="0">
                <a:latin typeface="Times New Roman" pitchFamily="18" charset="0"/>
              </a:rPr>
              <a:t> Function</a:t>
            </a:r>
            <a:endParaRPr lang="en-US" altLang="zh-TW" sz="2400" dirty="0">
              <a:latin typeface="Times New Roman" pitchFamily="18" charset="0"/>
            </a:endParaRP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766763" y="1851025"/>
            <a:ext cx="909955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l" defTabSz="762000">
              <a:lnSpc>
                <a:spcPct val="80000"/>
              </a:lnSpc>
            </a:pPr>
            <a:r>
              <a:rPr lang="en-US" altLang="zh-TW" sz="2000" dirty="0" err="1">
                <a:latin typeface="Courier New" pitchFamily="49" charset="0"/>
              </a:rPr>
              <a:t>poly_pointer</a:t>
            </a:r>
            <a:r>
              <a:rPr lang="en-US" altLang="zh-TW" sz="2000" dirty="0">
                <a:latin typeface="Courier New" pitchFamily="49" charset="0"/>
              </a:rPr>
              <a:t> </a:t>
            </a:r>
            <a:r>
              <a:rPr lang="en-US" altLang="zh-TW" sz="2000" dirty="0" err="1">
                <a:latin typeface="Courier New" pitchFamily="49" charset="0"/>
              </a:rPr>
              <a:t>cpadd</a:t>
            </a:r>
            <a:r>
              <a:rPr lang="en-US" altLang="zh-TW" sz="2000" dirty="0">
                <a:latin typeface="Courier New" pitchFamily="49" charset="0"/>
              </a:rPr>
              <a:t>(</a:t>
            </a:r>
            <a:r>
              <a:rPr lang="en-US" altLang="zh-TW" sz="2000" dirty="0" err="1">
                <a:latin typeface="Courier New" pitchFamily="49" charset="0"/>
              </a:rPr>
              <a:t>poly_pointer</a:t>
            </a:r>
            <a:r>
              <a:rPr lang="en-US" altLang="zh-TW" sz="2000" dirty="0">
                <a:latin typeface="Courier New" pitchFamily="49" charset="0"/>
              </a:rPr>
              <a:t> a, </a:t>
            </a:r>
            <a:r>
              <a:rPr lang="en-US" altLang="zh-TW" sz="2000" dirty="0" err="1">
                <a:latin typeface="Courier New" pitchFamily="49" charset="0"/>
              </a:rPr>
              <a:t>poly_pointer</a:t>
            </a:r>
            <a:r>
              <a:rPr lang="en-US" altLang="zh-TW" sz="2000" dirty="0">
                <a:latin typeface="Courier New" pitchFamily="49" charset="0"/>
              </a:rPr>
              <a:t> b)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 dirty="0">
                <a:latin typeface="Courier New" pitchFamily="49" charset="0"/>
              </a:rPr>
              <a:t>{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 dirty="0">
                <a:latin typeface="Courier New" pitchFamily="49" charset="0"/>
              </a:rPr>
              <a:t>  </a:t>
            </a:r>
            <a:r>
              <a:rPr lang="en-US" altLang="zh-TW" sz="2000" dirty="0" err="1">
                <a:latin typeface="Courier New" pitchFamily="49" charset="0"/>
              </a:rPr>
              <a:t>poly_pointer</a:t>
            </a:r>
            <a:r>
              <a:rPr lang="en-US" altLang="zh-TW" sz="2000" dirty="0">
                <a:latin typeface="Courier New" pitchFamily="49" charset="0"/>
              </a:rPr>
              <a:t> </a:t>
            </a:r>
            <a:r>
              <a:rPr lang="en-US" altLang="zh-TW" sz="2000" dirty="0" err="1">
                <a:latin typeface="Courier New" pitchFamily="49" charset="0"/>
              </a:rPr>
              <a:t>starta</a:t>
            </a:r>
            <a:r>
              <a:rPr lang="en-US" altLang="zh-TW" sz="2000" dirty="0">
                <a:latin typeface="Courier New" pitchFamily="49" charset="0"/>
              </a:rPr>
              <a:t>, d, </a:t>
            </a:r>
            <a:r>
              <a:rPr lang="en-US" altLang="zh-TW" sz="2000" dirty="0" err="1">
                <a:latin typeface="Courier New" pitchFamily="49" charset="0"/>
              </a:rPr>
              <a:t>lastd</a:t>
            </a:r>
            <a:r>
              <a:rPr lang="en-US" altLang="zh-TW" sz="2000" dirty="0">
                <a:latin typeface="Courier New" pitchFamily="49" charset="0"/>
              </a:rPr>
              <a:t>;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 dirty="0">
                <a:latin typeface="Courier New" pitchFamily="49" charset="0"/>
              </a:rPr>
              <a:t>  </a:t>
            </a:r>
            <a:r>
              <a:rPr lang="en-US" altLang="zh-TW" sz="2000" dirty="0" err="1">
                <a:latin typeface="Courier New" pitchFamily="49" charset="0"/>
              </a:rPr>
              <a:t>int</a:t>
            </a:r>
            <a:r>
              <a:rPr lang="en-US" altLang="zh-TW" sz="2000" dirty="0">
                <a:latin typeface="Courier New" pitchFamily="49" charset="0"/>
              </a:rPr>
              <a:t> sum, done = FALSE;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 dirty="0">
                <a:latin typeface="Courier New" pitchFamily="49" charset="0"/>
              </a:rPr>
              <a:t>  </a:t>
            </a:r>
            <a:r>
              <a:rPr lang="en-US" altLang="zh-TW" sz="2000" dirty="0" err="1">
                <a:latin typeface="Courier New" pitchFamily="49" charset="0"/>
              </a:rPr>
              <a:t>starta</a:t>
            </a:r>
            <a:r>
              <a:rPr lang="en-US" altLang="zh-TW" sz="2000" dirty="0">
                <a:latin typeface="Courier New" pitchFamily="49" charset="0"/>
              </a:rPr>
              <a:t> = a;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 dirty="0">
                <a:latin typeface="Courier New" pitchFamily="49" charset="0"/>
              </a:rPr>
              <a:t>  a = a-&gt;link;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 dirty="0">
                <a:latin typeface="Courier New" pitchFamily="49" charset="0"/>
              </a:rPr>
              <a:t>  b = b-&gt;link;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 dirty="0">
                <a:latin typeface="Courier New" pitchFamily="49" charset="0"/>
              </a:rPr>
              <a:t>  d = </a:t>
            </a:r>
            <a:r>
              <a:rPr lang="en-US" altLang="zh-TW" sz="2000" dirty="0" err="1">
                <a:latin typeface="Courier New" pitchFamily="49" charset="0"/>
              </a:rPr>
              <a:t>get_node</a:t>
            </a:r>
            <a:r>
              <a:rPr lang="en-US" altLang="zh-TW" sz="2000" dirty="0">
                <a:latin typeface="Courier New" pitchFamily="49" charset="0"/>
              </a:rPr>
              <a:t>();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 dirty="0">
                <a:latin typeface="Courier New" pitchFamily="49" charset="0"/>
              </a:rPr>
              <a:t>  d-&gt;</a:t>
            </a:r>
            <a:r>
              <a:rPr lang="en-US" altLang="zh-TW" sz="2000" dirty="0" err="1">
                <a:latin typeface="Courier New" pitchFamily="49" charset="0"/>
              </a:rPr>
              <a:t>expon</a:t>
            </a:r>
            <a:r>
              <a:rPr lang="en-US" altLang="zh-TW" sz="2000" dirty="0">
                <a:latin typeface="Courier New" pitchFamily="49" charset="0"/>
              </a:rPr>
              <a:t> = -1;    </a:t>
            </a:r>
            <a:r>
              <a:rPr lang="en-US" altLang="zh-TW" sz="2000" dirty="0" err="1">
                <a:latin typeface="Courier New" pitchFamily="49" charset="0"/>
              </a:rPr>
              <a:t>lastd</a:t>
            </a:r>
            <a:r>
              <a:rPr lang="en-US" altLang="zh-TW" sz="2000" dirty="0">
                <a:latin typeface="Courier New" pitchFamily="49" charset="0"/>
              </a:rPr>
              <a:t> = d;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 dirty="0">
                <a:latin typeface="Courier New" pitchFamily="49" charset="0"/>
              </a:rPr>
              <a:t>  do {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 dirty="0">
                <a:latin typeface="Courier New" pitchFamily="49" charset="0"/>
              </a:rPr>
              <a:t>    switch (COMPARE(a-&gt;</a:t>
            </a:r>
            <a:r>
              <a:rPr lang="en-US" altLang="zh-TW" sz="2000" dirty="0" err="1">
                <a:latin typeface="Courier New" pitchFamily="49" charset="0"/>
              </a:rPr>
              <a:t>expon</a:t>
            </a:r>
            <a:r>
              <a:rPr lang="en-US" altLang="zh-TW" sz="2000" dirty="0">
                <a:latin typeface="Courier New" pitchFamily="49" charset="0"/>
              </a:rPr>
              <a:t>, b-&gt;</a:t>
            </a:r>
            <a:r>
              <a:rPr lang="en-US" altLang="zh-TW" sz="2000" dirty="0" err="1">
                <a:latin typeface="Courier New" pitchFamily="49" charset="0"/>
              </a:rPr>
              <a:t>expon</a:t>
            </a:r>
            <a:r>
              <a:rPr lang="en-US" altLang="zh-TW" sz="2000" dirty="0">
                <a:latin typeface="Courier New" pitchFamily="49" charset="0"/>
              </a:rPr>
              <a:t>)) {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 dirty="0">
                <a:latin typeface="Courier New" pitchFamily="49" charset="0"/>
              </a:rPr>
              <a:t>      case -1: attach(b-&gt;</a:t>
            </a:r>
            <a:r>
              <a:rPr lang="en-US" altLang="zh-TW" sz="2000" dirty="0" err="1">
                <a:latin typeface="Courier New" pitchFamily="49" charset="0"/>
              </a:rPr>
              <a:t>coef</a:t>
            </a:r>
            <a:r>
              <a:rPr lang="en-US" altLang="zh-TW" sz="2000" dirty="0">
                <a:latin typeface="Courier New" pitchFamily="49" charset="0"/>
              </a:rPr>
              <a:t>, b-&gt;</a:t>
            </a:r>
            <a:r>
              <a:rPr lang="en-US" altLang="zh-TW" sz="2000" dirty="0" err="1">
                <a:latin typeface="Courier New" pitchFamily="49" charset="0"/>
              </a:rPr>
              <a:t>expon</a:t>
            </a:r>
            <a:r>
              <a:rPr lang="en-US" altLang="zh-TW" sz="2000" dirty="0">
                <a:latin typeface="Courier New" pitchFamily="49" charset="0"/>
              </a:rPr>
              <a:t>, &amp;</a:t>
            </a:r>
            <a:r>
              <a:rPr lang="en-US" altLang="zh-TW" sz="2000" dirty="0" err="1">
                <a:latin typeface="Courier New" pitchFamily="49" charset="0"/>
              </a:rPr>
              <a:t>lastd</a:t>
            </a:r>
            <a:r>
              <a:rPr lang="en-US" altLang="zh-TW" sz="2000" dirty="0">
                <a:latin typeface="Courier New" pitchFamily="49" charset="0"/>
              </a:rPr>
              <a:t>);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 dirty="0">
                <a:latin typeface="Courier New" pitchFamily="49" charset="0"/>
              </a:rPr>
              <a:t>               b = b-&gt;link;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 dirty="0">
                <a:latin typeface="Courier New" pitchFamily="49" charset="0"/>
              </a:rPr>
              <a:t>               break;</a:t>
            </a:r>
          </a:p>
          <a:p>
            <a:pPr algn="l" defTabSz="762000">
              <a:lnSpc>
                <a:spcPct val="90000"/>
              </a:lnSpc>
            </a:pPr>
            <a:r>
              <a:rPr lang="en-US" altLang="zh-TW" sz="2000" dirty="0">
                <a:latin typeface="Courier New" pitchFamily="49" charset="0"/>
              </a:rPr>
              <a:t>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373063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defTabSz="762000"/>
            <a:r>
              <a:rPr lang="en-US" altLang="zh-TW" sz="2800" dirty="0">
                <a:latin typeface="Times New Roman" pitchFamily="18" charset="0"/>
              </a:rPr>
              <a:t> </a:t>
            </a:r>
            <a:r>
              <a:rPr lang="en-US" altLang="zh-TW" sz="2800" dirty="0" err="1">
                <a:latin typeface="Times New Roman" pitchFamily="18" charset="0"/>
              </a:rPr>
              <a:t>Padd</a:t>
            </a:r>
            <a:r>
              <a:rPr lang="en-US" altLang="zh-TW" sz="2400" dirty="0">
                <a:latin typeface="Times New Roman" pitchFamily="18" charset="0"/>
              </a:rPr>
              <a:t> </a:t>
            </a:r>
            <a:r>
              <a:rPr lang="en-US" altLang="zh-TW" sz="2000" dirty="0">
                <a:latin typeface="Times New Roman" pitchFamily="18" charset="0"/>
              </a:rPr>
              <a:t>(</a:t>
            </a:r>
            <a:r>
              <a:rPr lang="en-US" altLang="zh-TW" sz="2000" i="1" dirty="0">
                <a:latin typeface="Times New Roman" pitchFamily="18" charset="0"/>
              </a:rPr>
              <a:t>Continued</a:t>
            </a:r>
            <a:r>
              <a:rPr lang="en-US" altLang="zh-TW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598488" y="1879600"/>
            <a:ext cx="925195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l" defTabSz="762000">
              <a:lnSpc>
                <a:spcPct val="80000"/>
              </a:lnSpc>
            </a:pPr>
            <a:r>
              <a:rPr lang="en-US" altLang="zh-TW" sz="2000">
                <a:latin typeface="Courier New" pitchFamily="49" charset="0"/>
              </a:rPr>
              <a:t>      case 0: if (starta == a) done = TRUE;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>
                <a:latin typeface="Courier New" pitchFamily="49" charset="0"/>
              </a:rPr>
              <a:t>              else {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>
                <a:latin typeface="Courier New" pitchFamily="49" charset="0"/>
              </a:rPr>
              <a:t>                sum = a-&gt;coef + b-&gt;coef;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>
                <a:latin typeface="Courier New" pitchFamily="49" charset="0"/>
              </a:rPr>
              <a:t>                if (sum) attach(sum,a-&gt;expon,&amp;lastd);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>
                <a:latin typeface="Courier New" pitchFamily="49" charset="0"/>
              </a:rPr>
              <a:t>                a = a-&gt;link;   b = b-&gt;link;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>
                <a:latin typeface="Courier New" pitchFamily="49" charset="0"/>
              </a:rPr>
              <a:t>              }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>
                <a:latin typeface="Courier New" pitchFamily="49" charset="0"/>
              </a:rPr>
              <a:t>              break;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>
                <a:latin typeface="Courier New" pitchFamily="49" charset="0"/>
              </a:rPr>
              <a:t>      case 1: attach(a-&gt;coef,a-&gt;expon,&amp;lastd);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>
                <a:latin typeface="Courier New" pitchFamily="49" charset="0"/>
              </a:rPr>
              <a:t>              a = a-&gt;link;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>
                <a:latin typeface="Courier New" pitchFamily="49" charset="0"/>
              </a:rPr>
              <a:t>    }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>
                <a:latin typeface="Courier New" pitchFamily="49" charset="0"/>
              </a:rPr>
              <a:t>  } while (!done);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>
                <a:latin typeface="Courier New" pitchFamily="49" charset="0"/>
              </a:rPr>
              <a:t>  lastd-&gt;link = d;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>
                <a:latin typeface="Courier New" pitchFamily="49" charset="0"/>
              </a:rPr>
              <a:t>  return d;</a:t>
            </a:r>
          </a:p>
          <a:p>
            <a:pPr algn="l" defTabSz="762000">
              <a:lnSpc>
                <a:spcPct val="80000"/>
              </a:lnSpc>
            </a:pPr>
            <a:r>
              <a:rPr lang="en-US" altLang="zh-TW" sz="2000">
                <a:latin typeface="Courier New" pitchFamily="49" charset="0"/>
              </a:rPr>
              <a:t>}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198813" y="1755775"/>
          <a:ext cx="3192462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方程式" r:id="rId2" imgW="1307880" imgH="914400" progId="Equation.3">
                  <p:embed/>
                </p:oleObj>
              </mc:Choice>
              <mc:Fallback>
                <p:oleObj name="方程式" r:id="rId2" imgW="130788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8813" y="1755775"/>
                        <a:ext cx="3192462" cy="223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743200" y="533400"/>
            <a:ext cx="31021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sz="2400" b="1" dirty="0">
                <a:latin typeface="Times New Roman" pitchFamily="18" charset="0"/>
              </a:rPr>
              <a:t> </a:t>
            </a:r>
            <a:r>
              <a:rPr lang="en-US" altLang="zh-TW" sz="3200" b="1" dirty="0">
                <a:latin typeface="Times New Roman" pitchFamily="18" charset="0"/>
              </a:rPr>
              <a:t>Sparse Matrices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949325" y="3857625"/>
            <a:ext cx="733726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 altLang="zh-TW" sz="2400" dirty="0">
              <a:solidFill>
                <a:srgbClr val="6600FF"/>
              </a:solidFill>
              <a:latin typeface="Times New Roman" pitchFamily="18" charset="0"/>
            </a:endParaRPr>
          </a:p>
          <a:p>
            <a:pPr algn="l"/>
            <a:r>
              <a:rPr lang="en-US" altLang="zh-TW" sz="2400" dirty="0">
                <a:solidFill>
                  <a:srgbClr val="6600FF"/>
                </a:solidFill>
                <a:latin typeface="Times New Roman" pitchFamily="18" charset="0"/>
              </a:rPr>
              <a:t>new scheme</a:t>
            </a:r>
          </a:p>
          <a:p>
            <a:pPr algn="l"/>
            <a:r>
              <a:rPr lang="en-US" altLang="zh-TW" sz="2400" dirty="0">
                <a:solidFill>
                  <a:srgbClr val="6600FF"/>
                </a:solidFill>
                <a:latin typeface="Times New Roman" pitchFamily="18" charset="0"/>
              </a:rPr>
              <a:t>Each column (row): a circular linked list with a head node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7175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defTabSz="762000"/>
            <a:r>
              <a:rPr lang="en-US" altLang="zh-TW" sz="2800" b="1" dirty="0">
                <a:latin typeface="Times New Roman" pitchFamily="18" charset="0"/>
              </a:rPr>
              <a:t> Sparse Matrices - Representation</a:t>
            </a:r>
            <a:endParaRPr lang="en-US" altLang="zh-TW" sz="2400" dirty="0"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13088" y="2111375"/>
            <a:ext cx="3654425" cy="1116013"/>
            <a:chOff x="1988" y="1230"/>
            <a:chExt cx="2302" cy="703"/>
          </a:xfrm>
        </p:grpSpPr>
        <p:sp>
          <p:nvSpPr>
            <p:cNvPr id="90117" name="Rectangle 5"/>
            <p:cNvSpPr>
              <a:spLocks noChangeArrowheads="1"/>
            </p:cNvSpPr>
            <p:nvPr/>
          </p:nvSpPr>
          <p:spPr bwMode="auto">
            <a:xfrm>
              <a:off x="1992" y="1230"/>
              <a:ext cx="2294" cy="7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18" name="Line 6"/>
            <p:cNvSpPr>
              <a:spLocks noChangeShapeType="1"/>
            </p:cNvSpPr>
            <p:nvPr/>
          </p:nvSpPr>
          <p:spPr bwMode="auto">
            <a:xfrm>
              <a:off x="1988" y="1594"/>
              <a:ext cx="23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19" name="Line 7"/>
            <p:cNvSpPr>
              <a:spLocks noChangeShapeType="1"/>
            </p:cNvSpPr>
            <p:nvPr/>
          </p:nvSpPr>
          <p:spPr bwMode="auto">
            <a:xfrm>
              <a:off x="2703" y="1234"/>
              <a:ext cx="0" cy="3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0" name="Line 8"/>
            <p:cNvSpPr>
              <a:spLocks noChangeShapeType="1"/>
            </p:cNvSpPr>
            <p:nvPr/>
          </p:nvSpPr>
          <p:spPr bwMode="auto">
            <a:xfrm>
              <a:off x="3491" y="1234"/>
              <a:ext cx="0" cy="3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>
              <a:off x="1999" y="1267"/>
              <a:ext cx="5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defTabSz="762000"/>
              <a:r>
                <a:rPr lang="en-US" altLang="zh-TW" sz="2400">
                  <a:latin typeface="Times New Roman" pitchFamily="18" charset="0"/>
                </a:rPr>
                <a:t>down</a:t>
              </a:r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>
              <a:off x="2797" y="1268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defTabSz="762000"/>
              <a:r>
                <a:rPr lang="en-US" altLang="zh-TW" sz="2400">
                  <a:latin typeface="Times New Roman" pitchFamily="18" charset="0"/>
                </a:rPr>
                <a:t>head</a:t>
              </a:r>
            </a:p>
          </p:txBody>
        </p:sp>
        <p:sp>
          <p:nvSpPr>
            <p:cNvPr id="90123" name="Rectangle 11"/>
            <p:cNvSpPr>
              <a:spLocks noChangeArrowheads="1"/>
            </p:cNvSpPr>
            <p:nvPr/>
          </p:nvSpPr>
          <p:spPr bwMode="auto">
            <a:xfrm>
              <a:off x="3569" y="1275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defTabSz="762000"/>
              <a:r>
                <a:rPr lang="en-US" altLang="zh-TW" sz="2400">
                  <a:latin typeface="Times New Roman" pitchFamily="18" charset="0"/>
                </a:rPr>
                <a:t>right</a:t>
              </a:r>
            </a:p>
          </p:txBody>
        </p:sp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>
              <a:off x="2862" y="1643"/>
              <a:ext cx="4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defTabSz="762000"/>
              <a:r>
                <a:rPr lang="en-US" altLang="zh-TW" sz="2400">
                  <a:latin typeface="Times New Roman" pitchFamily="18" charset="0"/>
                </a:rPr>
                <a:t>next</a:t>
              </a:r>
            </a:p>
          </p:txBody>
        </p:sp>
      </p:grpSp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1198563" y="2443163"/>
            <a:ext cx="1427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head node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100388" y="3560763"/>
            <a:ext cx="4183062" cy="1123950"/>
            <a:chOff x="1980" y="2143"/>
            <a:chExt cx="2635" cy="708"/>
          </a:xfrm>
        </p:grpSpPr>
        <p:sp>
          <p:nvSpPr>
            <p:cNvPr id="90127" name="Rectangle 15"/>
            <p:cNvSpPr>
              <a:spLocks noChangeArrowheads="1"/>
            </p:cNvSpPr>
            <p:nvPr/>
          </p:nvSpPr>
          <p:spPr bwMode="auto">
            <a:xfrm>
              <a:off x="1984" y="2150"/>
              <a:ext cx="2627" cy="70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8" name="Line 16"/>
            <p:cNvSpPr>
              <a:spLocks noChangeShapeType="1"/>
            </p:cNvSpPr>
            <p:nvPr/>
          </p:nvSpPr>
          <p:spPr bwMode="auto">
            <a:xfrm flipV="1">
              <a:off x="1980" y="2512"/>
              <a:ext cx="2635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9" name="Line 17"/>
            <p:cNvSpPr>
              <a:spLocks noChangeShapeType="1"/>
            </p:cNvSpPr>
            <p:nvPr/>
          </p:nvSpPr>
          <p:spPr bwMode="auto">
            <a:xfrm>
              <a:off x="2547" y="2154"/>
              <a:ext cx="0" cy="3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0" name="Line 18"/>
            <p:cNvSpPr>
              <a:spLocks noChangeShapeType="1"/>
            </p:cNvSpPr>
            <p:nvPr/>
          </p:nvSpPr>
          <p:spPr bwMode="auto">
            <a:xfrm>
              <a:off x="3103" y="2154"/>
              <a:ext cx="0" cy="3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1" name="Rectangle 19"/>
            <p:cNvSpPr>
              <a:spLocks noChangeArrowheads="1"/>
            </p:cNvSpPr>
            <p:nvPr/>
          </p:nvSpPr>
          <p:spPr bwMode="auto">
            <a:xfrm>
              <a:off x="1991" y="2187"/>
              <a:ext cx="5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defTabSz="762000"/>
              <a:r>
                <a:rPr lang="en-US" altLang="zh-TW" sz="2400">
                  <a:latin typeface="Times New Roman" pitchFamily="18" charset="0"/>
                </a:rPr>
                <a:t>down</a:t>
              </a:r>
            </a:p>
          </p:txBody>
        </p:sp>
        <p:sp>
          <p:nvSpPr>
            <p:cNvPr id="90132" name="Rectangle 20"/>
            <p:cNvSpPr>
              <a:spLocks noChangeArrowheads="1"/>
            </p:cNvSpPr>
            <p:nvPr/>
          </p:nvSpPr>
          <p:spPr bwMode="auto">
            <a:xfrm>
              <a:off x="2557" y="2188"/>
              <a:ext cx="5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defTabSz="762000"/>
              <a:r>
                <a:rPr lang="en-US" altLang="zh-TW" sz="2400">
                  <a:latin typeface="Times New Roman" pitchFamily="18" charset="0"/>
                </a:rPr>
                <a:t>entry</a:t>
              </a:r>
            </a:p>
          </p:txBody>
        </p:sp>
        <p:sp>
          <p:nvSpPr>
            <p:cNvPr id="90133" name="Rectangle 21"/>
            <p:cNvSpPr>
              <a:spLocks noChangeArrowheads="1"/>
            </p:cNvSpPr>
            <p:nvPr/>
          </p:nvSpPr>
          <p:spPr bwMode="auto">
            <a:xfrm>
              <a:off x="4071" y="2194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defTabSz="762000"/>
              <a:r>
                <a:rPr lang="en-US" altLang="zh-TW" sz="2400">
                  <a:latin typeface="Times New Roman" pitchFamily="18" charset="0"/>
                </a:rPr>
                <a:t>right</a:t>
              </a:r>
            </a:p>
          </p:txBody>
        </p:sp>
        <p:sp>
          <p:nvSpPr>
            <p:cNvPr id="90134" name="Rectangle 22"/>
            <p:cNvSpPr>
              <a:spLocks noChangeArrowheads="1"/>
            </p:cNvSpPr>
            <p:nvPr/>
          </p:nvSpPr>
          <p:spPr bwMode="auto">
            <a:xfrm>
              <a:off x="3003" y="2554"/>
              <a:ext cx="5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defTabSz="762000"/>
              <a:r>
                <a:rPr lang="en-US" altLang="zh-TW" sz="2400">
                  <a:latin typeface="Times New Roman" pitchFamily="18" charset="0"/>
                </a:rPr>
                <a:t>value</a:t>
              </a:r>
            </a:p>
          </p:txBody>
        </p:sp>
        <p:sp>
          <p:nvSpPr>
            <p:cNvPr id="90135" name="Rectangle 23"/>
            <p:cNvSpPr>
              <a:spLocks noChangeArrowheads="1"/>
            </p:cNvSpPr>
            <p:nvPr/>
          </p:nvSpPr>
          <p:spPr bwMode="auto">
            <a:xfrm>
              <a:off x="3122" y="2185"/>
              <a:ext cx="4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defTabSz="762000"/>
              <a:r>
                <a:rPr lang="en-US" altLang="zh-TW" sz="2400">
                  <a:latin typeface="Times New Roman" pitchFamily="18" charset="0"/>
                </a:rPr>
                <a:t>row</a:t>
              </a:r>
            </a:p>
          </p:txBody>
        </p:sp>
        <p:sp>
          <p:nvSpPr>
            <p:cNvPr id="90136" name="Line 24"/>
            <p:cNvSpPr>
              <a:spLocks noChangeShapeType="1"/>
            </p:cNvSpPr>
            <p:nvPr/>
          </p:nvSpPr>
          <p:spPr bwMode="auto">
            <a:xfrm>
              <a:off x="3565" y="2143"/>
              <a:ext cx="0" cy="3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7" name="Rectangle 25"/>
            <p:cNvSpPr>
              <a:spLocks noChangeArrowheads="1"/>
            </p:cNvSpPr>
            <p:nvPr/>
          </p:nvSpPr>
          <p:spPr bwMode="auto">
            <a:xfrm>
              <a:off x="3559" y="2185"/>
              <a:ext cx="3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defTabSz="762000"/>
              <a:r>
                <a:rPr lang="en-US" altLang="zh-TW" sz="2400">
                  <a:latin typeface="Times New Roman" pitchFamily="18" charset="0"/>
                </a:rPr>
                <a:t>col</a:t>
              </a:r>
            </a:p>
          </p:txBody>
        </p:sp>
        <p:sp>
          <p:nvSpPr>
            <p:cNvPr id="90138" name="Line 26"/>
            <p:cNvSpPr>
              <a:spLocks noChangeShapeType="1"/>
            </p:cNvSpPr>
            <p:nvPr/>
          </p:nvSpPr>
          <p:spPr bwMode="auto">
            <a:xfrm>
              <a:off x="4030" y="2152"/>
              <a:ext cx="0" cy="3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139" name="Rectangle 27"/>
          <p:cNvSpPr>
            <a:spLocks noChangeArrowheads="1"/>
          </p:cNvSpPr>
          <p:nvPr/>
        </p:nvSpPr>
        <p:spPr bwMode="auto">
          <a:xfrm>
            <a:off x="3108325" y="4989513"/>
            <a:ext cx="4170363" cy="11128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40" name="Line 28"/>
          <p:cNvSpPr>
            <a:spLocks noChangeShapeType="1"/>
          </p:cNvSpPr>
          <p:nvPr/>
        </p:nvSpPr>
        <p:spPr bwMode="auto">
          <a:xfrm flipV="1">
            <a:off x="3101975" y="5559425"/>
            <a:ext cx="4184650" cy="7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41" name="Line 29"/>
          <p:cNvSpPr>
            <a:spLocks noChangeShapeType="1"/>
          </p:cNvSpPr>
          <p:nvPr/>
        </p:nvSpPr>
        <p:spPr bwMode="auto">
          <a:xfrm>
            <a:off x="4002088" y="4995863"/>
            <a:ext cx="0" cy="557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42" name="Line 30"/>
          <p:cNvSpPr>
            <a:spLocks noChangeShapeType="1"/>
          </p:cNvSpPr>
          <p:nvPr/>
        </p:nvSpPr>
        <p:spPr bwMode="auto">
          <a:xfrm>
            <a:off x="4884738" y="4995863"/>
            <a:ext cx="0" cy="557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43" name="Rectangle 31"/>
          <p:cNvSpPr>
            <a:spLocks noChangeArrowheads="1"/>
          </p:cNvSpPr>
          <p:nvPr/>
        </p:nvSpPr>
        <p:spPr bwMode="auto">
          <a:xfrm>
            <a:off x="4017963" y="5049838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entry</a:t>
            </a:r>
          </a:p>
        </p:txBody>
      </p:sp>
      <p:sp>
        <p:nvSpPr>
          <p:cNvPr id="90144" name="Rectangle 32"/>
          <p:cNvSpPr>
            <a:spLocks noChangeArrowheads="1"/>
          </p:cNvSpPr>
          <p:nvPr/>
        </p:nvSpPr>
        <p:spPr bwMode="auto">
          <a:xfrm>
            <a:off x="4725988" y="5630863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a</a:t>
            </a:r>
            <a:r>
              <a:rPr lang="en-US" altLang="zh-TW" sz="1600">
                <a:latin typeface="Times New Roman" pitchFamily="18" charset="0"/>
              </a:rPr>
              <a:t>ij</a:t>
            </a:r>
          </a:p>
        </p:txBody>
      </p:sp>
      <p:sp>
        <p:nvSpPr>
          <p:cNvPr id="90145" name="Rectangle 33"/>
          <p:cNvSpPr>
            <a:spLocks noChangeArrowheads="1"/>
          </p:cNvSpPr>
          <p:nvPr/>
        </p:nvSpPr>
        <p:spPr bwMode="auto">
          <a:xfrm>
            <a:off x="5076825" y="509905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i</a:t>
            </a:r>
          </a:p>
        </p:txBody>
      </p:sp>
      <p:sp>
        <p:nvSpPr>
          <p:cNvPr id="90146" name="Line 34"/>
          <p:cNvSpPr>
            <a:spLocks noChangeShapeType="1"/>
          </p:cNvSpPr>
          <p:nvPr/>
        </p:nvSpPr>
        <p:spPr bwMode="auto">
          <a:xfrm>
            <a:off x="5618163" y="4978400"/>
            <a:ext cx="0" cy="585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47" name="Rectangle 35"/>
          <p:cNvSpPr>
            <a:spLocks noChangeArrowheads="1"/>
          </p:cNvSpPr>
          <p:nvPr/>
        </p:nvSpPr>
        <p:spPr bwMode="auto">
          <a:xfrm>
            <a:off x="5830888" y="5072063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j</a:t>
            </a:r>
          </a:p>
        </p:txBody>
      </p:sp>
      <p:sp>
        <p:nvSpPr>
          <p:cNvPr id="90148" name="Line 36"/>
          <p:cNvSpPr>
            <a:spLocks noChangeShapeType="1"/>
          </p:cNvSpPr>
          <p:nvPr/>
        </p:nvSpPr>
        <p:spPr bwMode="auto">
          <a:xfrm>
            <a:off x="6356350" y="4992688"/>
            <a:ext cx="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49" name="Rectangle 37"/>
          <p:cNvSpPr>
            <a:spLocks noChangeArrowheads="1"/>
          </p:cNvSpPr>
          <p:nvPr/>
        </p:nvSpPr>
        <p:spPr bwMode="auto">
          <a:xfrm>
            <a:off x="1184275" y="3843338"/>
            <a:ext cx="1477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entry node</a:t>
            </a:r>
          </a:p>
        </p:txBody>
      </p:sp>
      <p:sp>
        <p:nvSpPr>
          <p:cNvPr id="90150" name="Line 38"/>
          <p:cNvSpPr>
            <a:spLocks noChangeShapeType="1"/>
          </p:cNvSpPr>
          <p:nvPr/>
        </p:nvSpPr>
        <p:spPr bwMode="auto">
          <a:xfrm flipH="1">
            <a:off x="2743200" y="5302250"/>
            <a:ext cx="693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51" name="Line 39"/>
          <p:cNvSpPr>
            <a:spLocks noChangeShapeType="1"/>
          </p:cNvSpPr>
          <p:nvPr/>
        </p:nvSpPr>
        <p:spPr bwMode="auto">
          <a:xfrm flipH="1">
            <a:off x="2759075" y="5300663"/>
            <a:ext cx="1588" cy="530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52" name="Line 40"/>
          <p:cNvSpPr>
            <a:spLocks noChangeShapeType="1"/>
          </p:cNvSpPr>
          <p:nvPr/>
        </p:nvSpPr>
        <p:spPr bwMode="auto">
          <a:xfrm>
            <a:off x="6811963" y="5287963"/>
            <a:ext cx="1001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53" name="Rectangle 41"/>
          <p:cNvSpPr>
            <a:spLocks noChangeArrowheads="1"/>
          </p:cNvSpPr>
          <p:nvPr/>
        </p:nvSpPr>
        <p:spPr bwMode="auto">
          <a:xfrm>
            <a:off x="1773238" y="5218113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a</a:t>
            </a:r>
            <a:r>
              <a:rPr lang="en-US" altLang="zh-TW" sz="1600">
                <a:latin typeface="Times New Roman" pitchFamily="18" charset="0"/>
              </a:rPr>
              <a:t>ij</a:t>
            </a:r>
          </a:p>
        </p:txBody>
      </p:sp>
      <p:sp>
        <p:nvSpPr>
          <p:cNvPr id="90154" name="Text Box 42"/>
          <p:cNvSpPr txBox="1">
            <a:spLocks noChangeArrowheads="1"/>
          </p:cNvSpPr>
          <p:nvPr/>
        </p:nvSpPr>
        <p:spPr bwMode="auto">
          <a:xfrm>
            <a:off x="1249363" y="1635125"/>
            <a:ext cx="614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sz="2400">
                <a:solidFill>
                  <a:srgbClr val="6600FF"/>
                </a:solidFill>
                <a:latin typeface="Times New Roman" pitchFamily="18" charset="0"/>
              </a:rPr>
              <a:t># of head nodes = max{# of rows, # of columns}</a:t>
            </a:r>
          </a:p>
        </p:txBody>
      </p:sp>
      <p:sp>
        <p:nvSpPr>
          <p:cNvPr id="90156" name="Text Box 44"/>
          <p:cNvSpPr txBox="1">
            <a:spLocks noChangeArrowheads="1"/>
          </p:cNvSpPr>
          <p:nvPr/>
        </p:nvSpPr>
        <p:spPr bwMode="auto">
          <a:xfrm>
            <a:off x="2568575" y="2141538"/>
            <a:ext cx="549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l"/>
            <a:endParaRPr lang="en-US" sz="2400">
              <a:solidFill>
                <a:srgbClr val="6600FF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7175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defTabSz="762000"/>
            <a:r>
              <a:rPr lang="en-US" altLang="zh-TW" sz="2800" b="1">
                <a:latin typeface="Times New Roman" pitchFamily="18" charset="0"/>
              </a:rPr>
              <a:t>Linked Representation for Matrix</a:t>
            </a:r>
            <a:endParaRPr lang="en-US" altLang="zh-TW" sz="2400">
              <a:latin typeface="Times New Roman" pitchFamily="18" charset="0"/>
            </a:endParaRP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763588" y="2184400"/>
            <a:ext cx="1223962" cy="5445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4" name="Line 4"/>
          <p:cNvSpPr>
            <a:spLocks noChangeShapeType="1"/>
          </p:cNvSpPr>
          <p:nvPr/>
        </p:nvSpPr>
        <p:spPr bwMode="auto">
          <a:xfrm flipV="1">
            <a:off x="757238" y="2530475"/>
            <a:ext cx="123666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>
            <a:off x="1390650" y="2178050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Line 6"/>
          <p:cNvSpPr>
            <a:spLocks noChangeShapeType="1"/>
          </p:cNvSpPr>
          <p:nvPr/>
        </p:nvSpPr>
        <p:spPr bwMode="auto">
          <a:xfrm>
            <a:off x="1081088" y="2178050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>
            <a:off x="1700213" y="2178050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1054100" y="21605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4</a:t>
            </a: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1377950" y="21621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4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57238" y="3035300"/>
            <a:ext cx="1236662" cy="536575"/>
            <a:chOff x="493" y="1912"/>
            <a:chExt cx="779" cy="338"/>
          </a:xfrm>
        </p:grpSpPr>
        <p:sp>
          <p:nvSpPr>
            <p:cNvPr id="92171" name="Rectangle 11"/>
            <p:cNvSpPr>
              <a:spLocks noChangeArrowheads="1"/>
            </p:cNvSpPr>
            <p:nvPr/>
          </p:nvSpPr>
          <p:spPr bwMode="auto">
            <a:xfrm>
              <a:off x="506" y="1916"/>
              <a:ext cx="762" cy="33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72" name="Line 12"/>
            <p:cNvSpPr>
              <a:spLocks noChangeShapeType="1"/>
            </p:cNvSpPr>
            <p:nvPr/>
          </p:nvSpPr>
          <p:spPr bwMode="auto">
            <a:xfrm>
              <a:off x="493" y="2134"/>
              <a:ext cx="7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73" name="Line 13"/>
            <p:cNvSpPr>
              <a:spLocks noChangeShapeType="1"/>
            </p:cNvSpPr>
            <p:nvPr/>
          </p:nvSpPr>
          <p:spPr bwMode="auto">
            <a:xfrm>
              <a:off x="882" y="1912"/>
              <a:ext cx="0" cy="2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760413" y="3921125"/>
            <a:ext cx="1236662" cy="536575"/>
            <a:chOff x="495" y="2470"/>
            <a:chExt cx="779" cy="338"/>
          </a:xfrm>
        </p:grpSpPr>
        <p:sp>
          <p:nvSpPr>
            <p:cNvPr id="92175" name="Rectangle 15"/>
            <p:cNvSpPr>
              <a:spLocks noChangeArrowheads="1"/>
            </p:cNvSpPr>
            <p:nvPr/>
          </p:nvSpPr>
          <p:spPr bwMode="auto">
            <a:xfrm>
              <a:off x="508" y="2474"/>
              <a:ext cx="762" cy="33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76" name="Line 16"/>
            <p:cNvSpPr>
              <a:spLocks noChangeShapeType="1"/>
            </p:cNvSpPr>
            <p:nvPr/>
          </p:nvSpPr>
          <p:spPr bwMode="auto">
            <a:xfrm>
              <a:off x="495" y="2692"/>
              <a:ext cx="7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77" name="Line 17"/>
            <p:cNvSpPr>
              <a:spLocks noChangeShapeType="1"/>
            </p:cNvSpPr>
            <p:nvPr/>
          </p:nvSpPr>
          <p:spPr bwMode="auto">
            <a:xfrm>
              <a:off x="884" y="2470"/>
              <a:ext cx="0" cy="2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60413" y="4764088"/>
            <a:ext cx="1236662" cy="536575"/>
            <a:chOff x="495" y="3001"/>
            <a:chExt cx="779" cy="338"/>
          </a:xfrm>
        </p:grpSpPr>
        <p:sp>
          <p:nvSpPr>
            <p:cNvPr id="92179" name="Rectangle 19"/>
            <p:cNvSpPr>
              <a:spLocks noChangeArrowheads="1"/>
            </p:cNvSpPr>
            <p:nvPr/>
          </p:nvSpPr>
          <p:spPr bwMode="auto">
            <a:xfrm>
              <a:off x="508" y="3005"/>
              <a:ext cx="762" cy="33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80" name="Line 20"/>
            <p:cNvSpPr>
              <a:spLocks noChangeShapeType="1"/>
            </p:cNvSpPr>
            <p:nvPr/>
          </p:nvSpPr>
          <p:spPr bwMode="auto">
            <a:xfrm>
              <a:off x="495" y="3223"/>
              <a:ext cx="7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81" name="Line 21"/>
            <p:cNvSpPr>
              <a:spLocks noChangeShapeType="1"/>
            </p:cNvSpPr>
            <p:nvPr/>
          </p:nvSpPr>
          <p:spPr bwMode="auto">
            <a:xfrm>
              <a:off x="884" y="3001"/>
              <a:ext cx="0" cy="2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744538" y="5621338"/>
            <a:ext cx="1236662" cy="536575"/>
            <a:chOff x="485" y="3541"/>
            <a:chExt cx="779" cy="338"/>
          </a:xfrm>
        </p:grpSpPr>
        <p:sp>
          <p:nvSpPr>
            <p:cNvPr id="92183" name="Rectangle 23"/>
            <p:cNvSpPr>
              <a:spLocks noChangeArrowheads="1"/>
            </p:cNvSpPr>
            <p:nvPr/>
          </p:nvSpPr>
          <p:spPr bwMode="auto">
            <a:xfrm>
              <a:off x="498" y="3545"/>
              <a:ext cx="762" cy="33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84" name="Line 24"/>
            <p:cNvSpPr>
              <a:spLocks noChangeShapeType="1"/>
            </p:cNvSpPr>
            <p:nvPr/>
          </p:nvSpPr>
          <p:spPr bwMode="auto">
            <a:xfrm>
              <a:off x="485" y="3763"/>
              <a:ext cx="7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85" name="Line 25"/>
            <p:cNvSpPr>
              <a:spLocks noChangeShapeType="1"/>
            </p:cNvSpPr>
            <p:nvPr/>
          </p:nvSpPr>
          <p:spPr bwMode="auto">
            <a:xfrm>
              <a:off x="874" y="3541"/>
              <a:ext cx="0" cy="2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2455863" y="2181225"/>
            <a:ext cx="1236662" cy="536575"/>
            <a:chOff x="1563" y="1374"/>
            <a:chExt cx="779" cy="338"/>
          </a:xfrm>
        </p:grpSpPr>
        <p:sp>
          <p:nvSpPr>
            <p:cNvPr id="92187" name="Rectangle 27"/>
            <p:cNvSpPr>
              <a:spLocks noChangeArrowheads="1"/>
            </p:cNvSpPr>
            <p:nvPr/>
          </p:nvSpPr>
          <p:spPr bwMode="auto">
            <a:xfrm>
              <a:off x="1576" y="1378"/>
              <a:ext cx="762" cy="33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88" name="Line 28"/>
            <p:cNvSpPr>
              <a:spLocks noChangeShapeType="1"/>
            </p:cNvSpPr>
            <p:nvPr/>
          </p:nvSpPr>
          <p:spPr bwMode="auto">
            <a:xfrm>
              <a:off x="1563" y="1596"/>
              <a:ext cx="7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89" name="Line 29"/>
            <p:cNvSpPr>
              <a:spLocks noChangeShapeType="1"/>
            </p:cNvSpPr>
            <p:nvPr/>
          </p:nvSpPr>
          <p:spPr bwMode="auto">
            <a:xfrm>
              <a:off x="1952" y="1374"/>
              <a:ext cx="0" cy="2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4165600" y="2166938"/>
            <a:ext cx="1236663" cy="536575"/>
            <a:chOff x="2640" y="1365"/>
            <a:chExt cx="779" cy="338"/>
          </a:xfrm>
        </p:grpSpPr>
        <p:sp>
          <p:nvSpPr>
            <p:cNvPr id="92191" name="Rectangle 31"/>
            <p:cNvSpPr>
              <a:spLocks noChangeArrowheads="1"/>
            </p:cNvSpPr>
            <p:nvPr/>
          </p:nvSpPr>
          <p:spPr bwMode="auto">
            <a:xfrm>
              <a:off x="2653" y="1369"/>
              <a:ext cx="762" cy="33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2" name="Line 32"/>
            <p:cNvSpPr>
              <a:spLocks noChangeShapeType="1"/>
            </p:cNvSpPr>
            <p:nvPr/>
          </p:nvSpPr>
          <p:spPr bwMode="auto">
            <a:xfrm>
              <a:off x="2640" y="1587"/>
              <a:ext cx="7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3" name="Line 33"/>
            <p:cNvSpPr>
              <a:spLocks noChangeShapeType="1"/>
            </p:cNvSpPr>
            <p:nvPr/>
          </p:nvSpPr>
          <p:spPr bwMode="auto">
            <a:xfrm>
              <a:off x="3029" y="1365"/>
              <a:ext cx="0" cy="2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5859463" y="2152650"/>
            <a:ext cx="1236662" cy="536575"/>
            <a:chOff x="3707" y="1356"/>
            <a:chExt cx="779" cy="338"/>
          </a:xfrm>
        </p:grpSpPr>
        <p:sp>
          <p:nvSpPr>
            <p:cNvPr id="92195" name="Rectangle 35"/>
            <p:cNvSpPr>
              <a:spLocks noChangeArrowheads="1"/>
            </p:cNvSpPr>
            <p:nvPr/>
          </p:nvSpPr>
          <p:spPr bwMode="auto">
            <a:xfrm>
              <a:off x="3720" y="1360"/>
              <a:ext cx="762" cy="33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6" name="Line 36"/>
            <p:cNvSpPr>
              <a:spLocks noChangeShapeType="1"/>
            </p:cNvSpPr>
            <p:nvPr/>
          </p:nvSpPr>
          <p:spPr bwMode="auto">
            <a:xfrm>
              <a:off x="3707" y="1578"/>
              <a:ext cx="7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7" name="Line 37"/>
            <p:cNvSpPr>
              <a:spLocks noChangeShapeType="1"/>
            </p:cNvSpPr>
            <p:nvPr/>
          </p:nvSpPr>
          <p:spPr bwMode="auto">
            <a:xfrm>
              <a:off x="4096" y="1356"/>
              <a:ext cx="0" cy="2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7569200" y="2154238"/>
            <a:ext cx="1236663" cy="536575"/>
            <a:chOff x="4784" y="1357"/>
            <a:chExt cx="779" cy="338"/>
          </a:xfrm>
        </p:grpSpPr>
        <p:sp>
          <p:nvSpPr>
            <p:cNvPr id="92199" name="Rectangle 39"/>
            <p:cNvSpPr>
              <a:spLocks noChangeArrowheads="1"/>
            </p:cNvSpPr>
            <p:nvPr/>
          </p:nvSpPr>
          <p:spPr bwMode="auto">
            <a:xfrm>
              <a:off x="4797" y="1361"/>
              <a:ext cx="762" cy="33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0" name="Line 40"/>
            <p:cNvSpPr>
              <a:spLocks noChangeShapeType="1"/>
            </p:cNvSpPr>
            <p:nvPr/>
          </p:nvSpPr>
          <p:spPr bwMode="auto">
            <a:xfrm>
              <a:off x="4784" y="1579"/>
              <a:ext cx="7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1" name="Line 41"/>
            <p:cNvSpPr>
              <a:spLocks noChangeShapeType="1"/>
            </p:cNvSpPr>
            <p:nvPr/>
          </p:nvSpPr>
          <p:spPr bwMode="auto">
            <a:xfrm>
              <a:off x="5173" y="1357"/>
              <a:ext cx="0" cy="2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02" name="Line 42"/>
          <p:cNvSpPr>
            <a:spLocks noChangeShapeType="1"/>
          </p:cNvSpPr>
          <p:nvPr/>
        </p:nvSpPr>
        <p:spPr bwMode="auto">
          <a:xfrm>
            <a:off x="3276600" y="2627313"/>
            <a:ext cx="868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3" name="Line 43"/>
          <p:cNvSpPr>
            <a:spLocks noChangeShapeType="1"/>
          </p:cNvSpPr>
          <p:nvPr/>
        </p:nvSpPr>
        <p:spPr bwMode="auto">
          <a:xfrm>
            <a:off x="5003800" y="2616200"/>
            <a:ext cx="868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4" name="Line 44"/>
          <p:cNvSpPr>
            <a:spLocks noChangeShapeType="1"/>
          </p:cNvSpPr>
          <p:nvPr/>
        </p:nvSpPr>
        <p:spPr bwMode="auto">
          <a:xfrm>
            <a:off x="6713538" y="2601913"/>
            <a:ext cx="868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5" name="Line 45"/>
          <p:cNvSpPr>
            <a:spLocks noChangeShapeType="1"/>
          </p:cNvSpPr>
          <p:nvPr/>
        </p:nvSpPr>
        <p:spPr bwMode="auto">
          <a:xfrm>
            <a:off x="1831975" y="1931988"/>
            <a:ext cx="7178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6" name="Line 46"/>
          <p:cNvSpPr>
            <a:spLocks noChangeShapeType="1"/>
          </p:cNvSpPr>
          <p:nvPr/>
        </p:nvSpPr>
        <p:spPr bwMode="auto">
          <a:xfrm>
            <a:off x="9026525" y="1931988"/>
            <a:ext cx="0" cy="639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7" name="Line 47"/>
          <p:cNvSpPr>
            <a:spLocks noChangeShapeType="1"/>
          </p:cNvSpPr>
          <p:nvPr/>
        </p:nvSpPr>
        <p:spPr bwMode="auto">
          <a:xfrm>
            <a:off x="8597900" y="2598738"/>
            <a:ext cx="428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8" name="Line 48"/>
          <p:cNvSpPr>
            <a:spLocks noChangeShapeType="1"/>
          </p:cNvSpPr>
          <p:nvPr/>
        </p:nvSpPr>
        <p:spPr bwMode="auto">
          <a:xfrm>
            <a:off x="1831975" y="1931988"/>
            <a:ext cx="0" cy="246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9" name="Line 49"/>
          <p:cNvSpPr>
            <a:spLocks noChangeShapeType="1"/>
          </p:cNvSpPr>
          <p:nvPr/>
        </p:nvSpPr>
        <p:spPr bwMode="auto">
          <a:xfrm>
            <a:off x="1360488" y="3482975"/>
            <a:ext cx="0" cy="422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0" name="Line 50"/>
          <p:cNvSpPr>
            <a:spLocks noChangeShapeType="1"/>
          </p:cNvSpPr>
          <p:nvPr/>
        </p:nvSpPr>
        <p:spPr bwMode="auto">
          <a:xfrm>
            <a:off x="1379538" y="4368800"/>
            <a:ext cx="0" cy="422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1" name="Line 51"/>
          <p:cNvSpPr>
            <a:spLocks noChangeShapeType="1"/>
          </p:cNvSpPr>
          <p:nvPr/>
        </p:nvSpPr>
        <p:spPr bwMode="auto">
          <a:xfrm>
            <a:off x="1379538" y="5213350"/>
            <a:ext cx="0" cy="422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2" name="Line 52"/>
          <p:cNvSpPr>
            <a:spLocks noChangeShapeType="1"/>
          </p:cNvSpPr>
          <p:nvPr/>
        </p:nvSpPr>
        <p:spPr bwMode="auto">
          <a:xfrm>
            <a:off x="431800" y="2368550"/>
            <a:ext cx="0" cy="3725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3" name="Line 53"/>
          <p:cNvSpPr>
            <a:spLocks noChangeShapeType="1"/>
          </p:cNvSpPr>
          <p:nvPr/>
        </p:nvSpPr>
        <p:spPr bwMode="auto">
          <a:xfrm flipH="1">
            <a:off x="430213" y="6092825"/>
            <a:ext cx="663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4" name="Line 54"/>
          <p:cNvSpPr>
            <a:spLocks noChangeShapeType="1"/>
          </p:cNvSpPr>
          <p:nvPr/>
        </p:nvSpPr>
        <p:spPr bwMode="auto">
          <a:xfrm>
            <a:off x="415925" y="2381250"/>
            <a:ext cx="341313" cy="14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5" name="Rectangle 55"/>
          <p:cNvSpPr>
            <a:spLocks noChangeArrowheads="1"/>
          </p:cNvSpPr>
          <p:nvPr/>
        </p:nvSpPr>
        <p:spPr bwMode="auto">
          <a:xfrm>
            <a:off x="2446338" y="3927475"/>
            <a:ext cx="1223962" cy="5445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6" name="Line 56"/>
          <p:cNvSpPr>
            <a:spLocks noChangeShapeType="1"/>
          </p:cNvSpPr>
          <p:nvPr/>
        </p:nvSpPr>
        <p:spPr bwMode="auto">
          <a:xfrm flipV="1">
            <a:off x="2439988" y="4219575"/>
            <a:ext cx="123666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7" name="Line 57"/>
          <p:cNvSpPr>
            <a:spLocks noChangeShapeType="1"/>
          </p:cNvSpPr>
          <p:nvPr/>
        </p:nvSpPr>
        <p:spPr bwMode="auto">
          <a:xfrm flipH="1">
            <a:off x="3070225" y="3921125"/>
            <a:ext cx="3175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8" name="Line 58"/>
          <p:cNvSpPr>
            <a:spLocks noChangeShapeType="1"/>
          </p:cNvSpPr>
          <p:nvPr/>
        </p:nvSpPr>
        <p:spPr bwMode="auto">
          <a:xfrm>
            <a:off x="2763838" y="3921125"/>
            <a:ext cx="9525" cy="290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9" name="Line 59"/>
          <p:cNvSpPr>
            <a:spLocks noChangeShapeType="1"/>
          </p:cNvSpPr>
          <p:nvPr/>
        </p:nvSpPr>
        <p:spPr bwMode="auto">
          <a:xfrm flipH="1">
            <a:off x="3379788" y="3921125"/>
            <a:ext cx="3175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0" name="Rectangle 60"/>
          <p:cNvSpPr>
            <a:spLocks noChangeArrowheads="1"/>
          </p:cNvSpPr>
          <p:nvPr/>
        </p:nvSpPr>
        <p:spPr bwMode="auto">
          <a:xfrm>
            <a:off x="2738438" y="38496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1</a:t>
            </a:r>
          </a:p>
        </p:txBody>
      </p:sp>
      <p:sp>
        <p:nvSpPr>
          <p:cNvPr id="92221" name="Rectangle 61"/>
          <p:cNvSpPr>
            <a:spLocks noChangeArrowheads="1"/>
          </p:cNvSpPr>
          <p:nvPr/>
        </p:nvSpPr>
        <p:spPr bwMode="auto">
          <a:xfrm>
            <a:off x="3074988" y="3851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0</a:t>
            </a:r>
          </a:p>
        </p:txBody>
      </p:sp>
      <p:sp>
        <p:nvSpPr>
          <p:cNvPr id="92222" name="Rectangle 62"/>
          <p:cNvSpPr>
            <a:spLocks noChangeArrowheads="1"/>
          </p:cNvSpPr>
          <p:nvPr/>
        </p:nvSpPr>
        <p:spPr bwMode="auto">
          <a:xfrm>
            <a:off x="2822575" y="41227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12</a:t>
            </a:r>
          </a:p>
        </p:txBody>
      </p:sp>
      <p:sp>
        <p:nvSpPr>
          <p:cNvPr id="92223" name="Rectangle 63"/>
          <p:cNvSpPr>
            <a:spLocks noChangeArrowheads="1"/>
          </p:cNvSpPr>
          <p:nvPr/>
        </p:nvSpPr>
        <p:spPr bwMode="auto">
          <a:xfrm>
            <a:off x="4146550" y="4733925"/>
            <a:ext cx="1223963" cy="5445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4" name="Line 64"/>
          <p:cNvSpPr>
            <a:spLocks noChangeShapeType="1"/>
          </p:cNvSpPr>
          <p:nvPr/>
        </p:nvSpPr>
        <p:spPr bwMode="auto">
          <a:xfrm flipV="1">
            <a:off x="4140200" y="5013325"/>
            <a:ext cx="123983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5" name="Line 65"/>
          <p:cNvSpPr>
            <a:spLocks noChangeShapeType="1"/>
          </p:cNvSpPr>
          <p:nvPr/>
        </p:nvSpPr>
        <p:spPr bwMode="auto">
          <a:xfrm>
            <a:off x="4772025" y="4727575"/>
            <a:ext cx="7938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6" name="Line 66"/>
          <p:cNvSpPr>
            <a:spLocks noChangeShapeType="1"/>
          </p:cNvSpPr>
          <p:nvPr/>
        </p:nvSpPr>
        <p:spPr bwMode="auto">
          <a:xfrm flipH="1">
            <a:off x="4459288" y="4727575"/>
            <a:ext cx="3175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7" name="Line 67"/>
          <p:cNvSpPr>
            <a:spLocks noChangeShapeType="1"/>
          </p:cNvSpPr>
          <p:nvPr/>
        </p:nvSpPr>
        <p:spPr bwMode="auto">
          <a:xfrm>
            <a:off x="5083175" y="4727575"/>
            <a:ext cx="0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8" name="Rectangle 68"/>
          <p:cNvSpPr>
            <a:spLocks noChangeArrowheads="1"/>
          </p:cNvSpPr>
          <p:nvPr/>
        </p:nvSpPr>
        <p:spPr bwMode="auto">
          <a:xfrm>
            <a:off x="4437063" y="4638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2</a:t>
            </a:r>
          </a:p>
        </p:txBody>
      </p:sp>
      <p:sp>
        <p:nvSpPr>
          <p:cNvPr id="92229" name="Rectangle 69"/>
          <p:cNvSpPr>
            <a:spLocks noChangeArrowheads="1"/>
          </p:cNvSpPr>
          <p:nvPr/>
        </p:nvSpPr>
        <p:spPr bwMode="auto">
          <a:xfrm>
            <a:off x="4773613" y="46259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1</a:t>
            </a:r>
          </a:p>
        </p:txBody>
      </p:sp>
      <p:sp>
        <p:nvSpPr>
          <p:cNvPr id="92230" name="Rectangle 70"/>
          <p:cNvSpPr>
            <a:spLocks noChangeArrowheads="1"/>
          </p:cNvSpPr>
          <p:nvPr/>
        </p:nvSpPr>
        <p:spPr bwMode="auto">
          <a:xfrm>
            <a:off x="4508500" y="4927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-4</a:t>
            </a:r>
          </a:p>
        </p:txBody>
      </p:sp>
      <p:sp>
        <p:nvSpPr>
          <p:cNvPr id="92231" name="Rectangle 71"/>
          <p:cNvSpPr>
            <a:spLocks noChangeArrowheads="1"/>
          </p:cNvSpPr>
          <p:nvPr/>
        </p:nvSpPr>
        <p:spPr bwMode="auto">
          <a:xfrm>
            <a:off x="5883275" y="3005138"/>
            <a:ext cx="1223963" cy="544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2" name="Line 72"/>
          <p:cNvSpPr>
            <a:spLocks noChangeShapeType="1"/>
          </p:cNvSpPr>
          <p:nvPr/>
        </p:nvSpPr>
        <p:spPr bwMode="auto">
          <a:xfrm flipV="1">
            <a:off x="5876925" y="3297238"/>
            <a:ext cx="1236663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3" name="Line 73"/>
          <p:cNvSpPr>
            <a:spLocks noChangeShapeType="1"/>
          </p:cNvSpPr>
          <p:nvPr/>
        </p:nvSpPr>
        <p:spPr bwMode="auto">
          <a:xfrm>
            <a:off x="6510338" y="2998788"/>
            <a:ext cx="4762" cy="27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4" name="Line 74"/>
          <p:cNvSpPr>
            <a:spLocks noChangeShapeType="1"/>
          </p:cNvSpPr>
          <p:nvPr/>
        </p:nvSpPr>
        <p:spPr bwMode="auto">
          <a:xfrm>
            <a:off x="6200775" y="2998788"/>
            <a:ext cx="4763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5" name="Line 75"/>
          <p:cNvSpPr>
            <a:spLocks noChangeShapeType="1"/>
          </p:cNvSpPr>
          <p:nvPr/>
        </p:nvSpPr>
        <p:spPr bwMode="auto">
          <a:xfrm>
            <a:off x="6819900" y="2998788"/>
            <a:ext cx="4763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6" name="Rectangle 76"/>
          <p:cNvSpPr>
            <a:spLocks noChangeArrowheads="1"/>
          </p:cNvSpPr>
          <p:nvPr/>
        </p:nvSpPr>
        <p:spPr bwMode="auto">
          <a:xfrm>
            <a:off x="6173788" y="2927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0</a:t>
            </a:r>
          </a:p>
        </p:txBody>
      </p:sp>
      <p:sp>
        <p:nvSpPr>
          <p:cNvPr id="92237" name="Rectangle 77"/>
          <p:cNvSpPr>
            <a:spLocks noChangeArrowheads="1"/>
          </p:cNvSpPr>
          <p:nvPr/>
        </p:nvSpPr>
        <p:spPr bwMode="auto">
          <a:xfrm>
            <a:off x="6511925" y="2941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2</a:t>
            </a:r>
          </a:p>
        </p:txBody>
      </p:sp>
      <p:sp>
        <p:nvSpPr>
          <p:cNvPr id="92238" name="Rectangle 78"/>
          <p:cNvSpPr>
            <a:spLocks noChangeArrowheads="1"/>
          </p:cNvSpPr>
          <p:nvPr/>
        </p:nvSpPr>
        <p:spPr bwMode="auto">
          <a:xfrm>
            <a:off x="6245225" y="31845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11</a:t>
            </a:r>
          </a:p>
        </p:txBody>
      </p:sp>
      <p:sp>
        <p:nvSpPr>
          <p:cNvPr id="92239" name="Rectangle 79"/>
          <p:cNvSpPr>
            <a:spLocks noChangeArrowheads="1"/>
          </p:cNvSpPr>
          <p:nvPr/>
        </p:nvSpPr>
        <p:spPr bwMode="auto">
          <a:xfrm>
            <a:off x="7593013" y="5616575"/>
            <a:ext cx="1223962" cy="5445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0" name="Line 80"/>
          <p:cNvSpPr>
            <a:spLocks noChangeShapeType="1"/>
          </p:cNvSpPr>
          <p:nvPr/>
        </p:nvSpPr>
        <p:spPr bwMode="auto">
          <a:xfrm flipV="1">
            <a:off x="7586663" y="5908675"/>
            <a:ext cx="123666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1" name="Line 81"/>
          <p:cNvSpPr>
            <a:spLocks noChangeShapeType="1"/>
          </p:cNvSpPr>
          <p:nvPr/>
        </p:nvSpPr>
        <p:spPr bwMode="auto">
          <a:xfrm>
            <a:off x="8220075" y="5610225"/>
            <a:ext cx="6350" cy="284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2" name="Line 82"/>
          <p:cNvSpPr>
            <a:spLocks noChangeShapeType="1"/>
          </p:cNvSpPr>
          <p:nvPr/>
        </p:nvSpPr>
        <p:spPr bwMode="auto">
          <a:xfrm flipH="1">
            <a:off x="7905750" y="5610225"/>
            <a:ext cx="4763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3" name="Line 83"/>
          <p:cNvSpPr>
            <a:spLocks noChangeShapeType="1"/>
          </p:cNvSpPr>
          <p:nvPr/>
        </p:nvSpPr>
        <p:spPr bwMode="auto">
          <a:xfrm flipH="1">
            <a:off x="8524875" y="5610225"/>
            <a:ext cx="4763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4" name="Rectangle 84"/>
          <p:cNvSpPr>
            <a:spLocks noChangeArrowheads="1"/>
          </p:cNvSpPr>
          <p:nvPr/>
        </p:nvSpPr>
        <p:spPr bwMode="auto">
          <a:xfrm>
            <a:off x="7883525" y="5532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3</a:t>
            </a:r>
          </a:p>
        </p:txBody>
      </p:sp>
      <p:sp>
        <p:nvSpPr>
          <p:cNvPr id="92245" name="Rectangle 85"/>
          <p:cNvSpPr>
            <a:spLocks noChangeArrowheads="1"/>
          </p:cNvSpPr>
          <p:nvPr/>
        </p:nvSpPr>
        <p:spPr bwMode="auto">
          <a:xfrm>
            <a:off x="8205788" y="55213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3</a:t>
            </a:r>
          </a:p>
        </p:txBody>
      </p:sp>
      <p:sp>
        <p:nvSpPr>
          <p:cNvPr id="92246" name="Rectangle 86"/>
          <p:cNvSpPr>
            <a:spLocks noChangeArrowheads="1"/>
          </p:cNvSpPr>
          <p:nvPr/>
        </p:nvSpPr>
        <p:spPr bwMode="auto">
          <a:xfrm>
            <a:off x="7954963" y="581025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-15</a:t>
            </a:r>
          </a:p>
        </p:txBody>
      </p:sp>
      <p:sp>
        <p:nvSpPr>
          <p:cNvPr id="92247" name="Line 87"/>
          <p:cNvSpPr>
            <a:spLocks noChangeShapeType="1"/>
          </p:cNvSpPr>
          <p:nvPr/>
        </p:nvSpPr>
        <p:spPr bwMode="auto">
          <a:xfrm>
            <a:off x="1379538" y="2614613"/>
            <a:ext cx="0" cy="422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8" name="Line 88"/>
          <p:cNvSpPr>
            <a:spLocks noChangeShapeType="1"/>
          </p:cNvSpPr>
          <p:nvPr/>
        </p:nvSpPr>
        <p:spPr bwMode="auto">
          <a:xfrm>
            <a:off x="1860550" y="2354263"/>
            <a:ext cx="606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9" name="Line 89"/>
          <p:cNvSpPr>
            <a:spLocks noChangeShapeType="1"/>
          </p:cNvSpPr>
          <p:nvPr/>
        </p:nvSpPr>
        <p:spPr bwMode="auto">
          <a:xfrm>
            <a:off x="1757363" y="3224213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0" name="Line 90"/>
          <p:cNvSpPr>
            <a:spLocks noChangeShapeType="1"/>
          </p:cNvSpPr>
          <p:nvPr/>
        </p:nvSpPr>
        <p:spPr bwMode="auto">
          <a:xfrm>
            <a:off x="1757363" y="4108450"/>
            <a:ext cx="679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1" name="Line 91"/>
          <p:cNvSpPr>
            <a:spLocks noChangeShapeType="1"/>
          </p:cNvSpPr>
          <p:nvPr/>
        </p:nvSpPr>
        <p:spPr bwMode="auto">
          <a:xfrm>
            <a:off x="1773238" y="4953000"/>
            <a:ext cx="2373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2" name="Line 92"/>
          <p:cNvSpPr>
            <a:spLocks noChangeShapeType="1"/>
          </p:cNvSpPr>
          <p:nvPr/>
        </p:nvSpPr>
        <p:spPr bwMode="auto">
          <a:xfrm>
            <a:off x="1744663" y="5810250"/>
            <a:ext cx="5837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3" name="Line 93"/>
          <p:cNvSpPr>
            <a:spLocks noChangeShapeType="1"/>
          </p:cNvSpPr>
          <p:nvPr/>
        </p:nvSpPr>
        <p:spPr bwMode="auto">
          <a:xfrm>
            <a:off x="2732088" y="2381250"/>
            <a:ext cx="0" cy="1550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4" name="Line 94"/>
          <p:cNvSpPr>
            <a:spLocks noChangeShapeType="1"/>
          </p:cNvSpPr>
          <p:nvPr/>
        </p:nvSpPr>
        <p:spPr bwMode="auto">
          <a:xfrm>
            <a:off x="4470400" y="2395538"/>
            <a:ext cx="0" cy="1509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5" name="Line 95"/>
          <p:cNvSpPr>
            <a:spLocks noChangeShapeType="1"/>
          </p:cNvSpPr>
          <p:nvPr/>
        </p:nvSpPr>
        <p:spPr bwMode="auto">
          <a:xfrm>
            <a:off x="6137275" y="2381250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6" name="Line 96"/>
          <p:cNvSpPr>
            <a:spLocks noChangeShapeType="1"/>
          </p:cNvSpPr>
          <p:nvPr/>
        </p:nvSpPr>
        <p:spPr bwMode="auto">
          <a:xfrm>
            <a:off x="7875588" y="2368550"/>
            <a:ext cx="0" cy="325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7" name="Line 97"/>
          <p:cNvSpPr>
            <a:spLocks noChangeShapeType="1"/>
          </p:cNvSpPr>
          <p:nvPr/>
        </p:nvSpPr>
        <p:spPr bwMode="auto">
          <a:xfrm>
            <a:off x="6975475" y="3170238"/>
            <a:ext cx="296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8" name="Line 98"/>
          <p:cNvSpPr>
            <a:spLocks noChangeShapeType="1"/>
          </p:cNvSpPr>
          <p:nvPr/>
        </p:nvSpPr>
        <p:spPr bwMode="auto">
          <a:xfrm>
            <a:off x="7285038" y="2871788"/>
            <a:ext cx="0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9" name="Line 99"/>
          <p:cNvSpPr>
            <a:spLocks noChangeShapeType="1"/>
          </p:cNvSpPr>
          <p:nvPr/>
        </p:nvSpPr>
        <p:spPr bwMode="auto">
          <a:xfrm>
            <a:off x="1744663" y="2857500"/>
            <a:ext cx="5527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0" name="Line 100"/>
          <p:cNvSpPr>
            <a:spLocks noChangeShapeType="1"/>
          </p:cNvSpPr>
          <p:nvPr/>
        </p:nvSpPr>
        <p:spPr bwMode="auto">
          <a:xfrm flipH="1">
            <a:off x="1728788" y="2857500"/>
            <a:ext cx="15875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1" name="Line 101"/>
          <p:cNvSpPr>
            <a:spLocks noChangeShapeType="1"/>
          </p:cNvSpPr>
          <p:nvPr/>
        </p:nvSpPr>
        <p:spPr bwMode="auto">
          <a:xfrm>
            <a:off x="3511550" y="4081463"/>
            <a:ext cx="649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2" name="Line 102"/>
          <p:cNvSpPr>
            <a:spLocks noChangeShapeType="1"/>
          </p:cNvSpPr>
          <p:nvPr/>
        </p:nvSpPr>
        <p:spPr bwMode="auto">
          <a:xfrm flipV="1">
            <a:off x="5572125" y="3714750"/>
            <a:ext cx="3175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3" name="Line 103"/>
          <p:cNvSpPr>
            <a:spLocks noChangeShapeType="1"/>
          </p:cNvSpPr>
          <p:nvPr/>
        </p:nvSpPr>
        <p:spPr bwMode="auto">
          <a:xfrm>
            <a:off x="1654175" y="3714750"/>
            <a:ext cx="3921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4" name="Line 104"/>
          <p:cNvSpPr>
            <a:spLocks noChangeShapeType="1"/>
          </p:cNvSpPr>
          <p:nvPr/>
        </p:nvSpPr>
        <p:spPr bwMode="auto">
          <a:xfrm>
            <a:off x="1654175" y="3714750"/>
            <a:ext cx="0" cy="20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5" name="Line 105"/>
          <p:cNvSpPr>
            <a:spLocks noChangeShapeType="1"/>
          </p:cNvSpPr>
          <p:nvPr/>
        </p:nvSpPr>
        <p:spPr bwMode="auto">
          <a:xfrm>
            <a:off x="5253038" y="4897438"/>
            <a:ext cx="277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6" name="Line 106"/>
          <p:cNvSpPr>
            <a:spLocks noChangeShapeType="1"/>
          </p:cNvSpPr>
          <p:nvPr/>
        </p:nvSpPr>
        <p:spPr bwMode="auto">
          <a:xfrm flipV="1">
            <a:off x="5562600" y="4557713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7" name="Line 107"/>
          <p:cNvSpPr>
            <a:spLocks noChangeShapeType="1"/>
          </p:cNvSpPr>
          <p:nvPr/>
        </p:nvSpPr>
        <p:spPr bwMode="auto">
          <a:xfrm>
            <a:off x="1789113" y="4557713"/>
            <a:ext cx="3773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8" name="Line 108"/>
          <p:cNvSpPr>
            <a:spLocks noChangeShapeType="1"/>
          </p:cNvSpPr>
          <p:nvPr/>
        </p:nvSpPr>
        <p:spPr bwMode="auto">
          <a:xfrm>
            <a:off x="1789113" y="4557713"/>
            <a:ext cx="0" cy="258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9" name="Line 109"/>
          <p:cNvSpPr>
            <a:spLocks noChangeShapeType="1"/>
          </p:cNvSpPr>
          <p:nvPr/>
        </p:nvSpPr>
        <p:spPr bwMode="auto">
          <a:xfrm>
            <a:off x="8701088" y="5768975"/>
            <a:ext cx="293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0" name="Line 110"/>
          <p:cNvSpPr>
            <a:spLocks noChangeShapeType="1"/>
          </p:cNvSpPr>
          <p:nvPr/>
        </p:nvSpPr>
        <p:spPr bwMode="auto">
          <a:xfrm>
            <a:off x="1757363" y="5387975"/>
            <a:ext cx="72374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1" name="Line 111"/>
          <p:cNvSpPr>
            <a:spLocks noChangeShapeType="1"/>
          </p:cNvSpPr>
          <p:nvPr/>
        </p:nvSpPr>
        <p:spPr bwMode="auto">
          <a:xfrm>
            <a:off x="1773238" y="5387975"/>
            <a:ext cx="0" cy="231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2" name="Line 112"/>
          <p:cNvSpPr>
            <a:spLocks noChangeShapeType="1"/>
          </p:cNvSpPr>
          <p:nvPr/>
        </p:nvSpPr>
        <p:spPr bwMode="auto">
          <a:xfrm flipH="1">
            <a:off x="8991600" y="5373688"/>
            <a:ext cx="3175" cy="388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3" name="Line 113"/>
          <p:cNvSpPr>
            <a:spLocks noChangeShapeType="1"/>
          </p:cNvSpPr>
          <p:nvPr/>
        </p:nvSpPr>
        <p:spPr bwMode="auto">
          <a:xfrm flipV="1">
            <a:off x="7713663" y="2693988"/>
            <a:ext cx="0" cy="3033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4" name="Line 114"/>
          <p:cNvSpPr>
            <a:spLocks noChangeShapeType="1"/>
          </p:cNvSpPr>
          <p:nvPr/>
        </p:nvSpPr>
        <p:spPr bwMode="auto">
          <a:xfrm flipV="1">
            <a:off x="5959475" y="2693988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5" name="Line 115"/>
          <p:cNvSpPr>
            <a:spLocks noChangeShapeType="1"/>
          </p:cNvSpPr>
          <p:nvPr/>
        </p:nvSpPr>
        <p:spPr bwMode="auto">
          <a:xfrm flipV="1">
            <a:off x="3851275" y="2327275"/>
            <a:ext cx="0" cy="2462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6" name="Rectangle 116"/>
          <p:cNvSpPr>
            <a:spLocks noChangeArrowheads="1"/>
          </p:cNvSpPr>
          <p:nvPr/>
        </p:nvSpPr>
        <p:spPr bwMode="auto">
          <a:xfrm>
            <a:off x="4162425" y="3917950"/>
            <a:ext cx="1223963" cy="5445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7" name="Line 117"/>
          <p:cNvSpPr>
            <a:spLocks noChangeShapeType="1"/>
          </p:cNvSpPr>
          <p:nvPr/>
        </p:nvSpPr>
        <p:spPr bwMode="auto">
          <a:xfrm>
            <a:off x="4156075" y="4211638"/>
            <a:ext cx="1243013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8" name="Line 118"/>
          <p:cNvSpPr>
            <a:spLocks noChangeShapeType="1"/>
          </p:cNvSpPr>
          <p:nvPr/>
        </p:nvSpPr>
        <p:spPr bwMode="auto">
          <a:xfrm flipH="1">
            <a:off x="4784725" y="3911600"/>
            <a:ext cx="3175" cy="315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9" name="Line 119"/>
          <p:cNvSpPr>
            <a:spLocks noChangeShapeType="1"/>
          </p:cNvSpPr>
          <p:nvPr/>
        </p:nvSpPr>
        <p:spPr bwMode="auto">
          <a:xfrm>
            <a:off x="4478338" y="3911600"/>
            <a:ext cx="7937" cy="300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0" name="Line 120"/>
          <p:cNvSpPr>
            <a:spLocks noChangeShapeType="1"/>
          </p:cNvSpPr>
          <p:nvPr/>
        </p:nvSpPr>
        <p:spPr bwMode="auto">
          <a:xfrm flipH="1">
            <a:off x="5095875" y="3911600"/>
            <a:ext cx="1588" cy="303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1" name="Rectangle 121"/>
          <p:cNvSpPr>
            <a:spLocks noChangeArrowheads="1"/>
          </p:cNvSpPr>
          <p:nvPr/>
        </p:nvSpPr>
        <p:spPr bwMode="auto">
          <a:xfrm>
            <a:off x="4433888" y="38242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1</a:t>
            </a:r>
          </a:p>
        </p:txBody>
      </p:sp>
      <p:sp>
        <p:nvSpPr>
          <p:cNvPr id="92282" name="Rectangle 122"/>
          <p:cNvSpPr>
            <a:spLocks noChangeArrowheads="1"/>
          </p:cNvSpPr>
          <p:nvPr/>
        </p:nvSpPr>
        <p:spPr bwMode="auto">
          <a:xfrm>
            <a:off x="4776788" y="3841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1</a:t>
            </a:r>
          </a:p>
        </p:txBody>
      </p:sp>
      <p:sp>
        <p:nvSpPr>
          <p:cNvPr id="92283" name="Rectangle 123"/>
          <p:cNvSpPr>
            <a:spLocks noChangeArrowheads="1"/>
          </p:cNvSpPr>
          <p:nvPr/>
        </p:nvSpPr>
        <p:spPr bwMode="auto">
          <a:xfrm>
            <a:off x="4625975" y="41259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400">
                <a:latin typeface="Times New Roman" pitchFamily="18" charset="0"/>
              </a:rPr>
              <a:t>5</a:t>
            </a:r>
          </a:p>
        </p:txBody>
      </p:sp>
      <p:sp>
        <p:nvSpPr>
          <p:cNvPr id="92284" name="Line 124"/>
          <p:cNvSpPr>
            <a:spLocks noChangeShapeType="1"/>
          </p:cNvSpPr>
          <p:nvPr/>
        </p:nvSpPr>
        <p:spPr bwMode="auto">
          <a:xfrm>
            <a:off x="5270500" y="4070350"/>
            <a:ext cx="293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5" name="Line 125"/>
          <p:cNvSpPr>
            <a:spLocks noChangeShapeType="1"/>
          </p:cNvSpPr>
          <p:nvPr/>
        </p:nvSpPr>
        <p:spPr bwMode="auto">
          <a:xfrm>
            <a:off x="3851275" y="4802188"/>
            <a:ext cx="428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6" name="Line 126"/>
          <p:cNvSpPr>
            <a:spLocks noChangeShapeType="1"/>
          </p:cNvSpPr>
          <p:nvPr/>
        </p:nvSpPr>
        <p:spPr bwMode="auto">
          <a:xfrm>
            <a:off x="3867150" y="2327275"/>
            <a:ext cx="323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7" name="Line 127"/>
          <p:cNvSpPr>
            <a:spLocks noChangeShapeType="1"/>
          </p:cNvSpPr>
          <p:nvPr/>
        </p:nvSpPr>
        <p:spPr bwMode="auto">
          <a:xfrm>
            <a:off x="4308475" y="4108450"/>
            <a:ext cx="0" cy="612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8" name="Line 128"/>
          <p:cNvSpPr>
            <a:spLocks noChangeShapeType="1"/>
          </p:cNvSpPr>
          <p:nvPr/>
        </p:nvSpPr>
        <p:spPr bwMode="auto">
          <a:xfrm flipV="1">
            <a:off x="2554288" y="2720975"/>
            <a:ext cx="0" cy="133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9" name="Text Box 129"/>
          <p:cNvSpPr txBox="1">
            <a:spLocks noChangeArrowheads="1"/>
          </p:cNvSpPr>
          <p:nvPr/>
        </p:nvSpPr>
        <p:spPr bwMode="auto">
          <a:xfrm>
            <a:off x="2246313" y="5924550"/>
            <a:ext cx="2465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sz="2400">
                <a:solidFill>
                  <a:srgbClr val="6600FF"/>
                </a:solidFill>
                <a:latin typeface="Times New Roman" pitchFamily="18" charset="0"/>
              </a:rPr>
              <a:t>Circular linked list</a:t>
            </a:r>
          </a:p>
        </p:txBody>
      </p:sp>
      <p:sp>
        <p:nvSpPr>
          <p:cNvPr id="92290" name="Line 130"/>
          <p:cNvSpPr>
            <a:spLocks noChangeShapeType="1"/>
          </p:cNvSpPr>
          <p:nvPr/>
        </p:nvSpPr>
        <p:spPr bwMode="auto">
          <a:xfrm>
            <a:off x="1049338" y="1909763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91" name="Text Box 131"/>
          <p:cNvSpPr txBox="1">
            <a:spLocks noChangeArrowheads="1"/>
          </p:cNvSpPr>
          <p:nvPr/>
        </p:nvSpPr>
        <p:spPr bwMode="auto">
          <a:xfrm>
            <a:off x="915988" y="1614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/>
              <a:t>a</a:t>
            </a:r>
          </a:p>
        </p:txBody>
      </p:sp>
      <p:sp>
        <p:nvSpPr>
          <p:cNvPr id="92292" name="Text Box 132"/>
          <p:cNvSpPr txBox="1">
            <a:spLocks noChangeArrowheads="1"/>
          </p:cNvSpPr>
          <p:nvPr/>
        </p:nvSpPr>
        <p:spPr bwMode="auto">
          <a:xfrm>
            <a:off x="2503488" y="1882775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/>
              <a:t>H0</a:t>
            </a:r>
          </a:p>
        </p:txBody>
      </p:sp>
      <p:sp>
        <p:nvSpPr>
          <p:cNvPr id="92293" name="Text Box 133"/>
          <p:cNvSpPr txBox="1">
            <a:spLocks noChangeArrowheads="1"/>
          </p:cNvSpPr>
          <p:nvPr/>
        </p:nvSpPr>
        <p:spPr bwMode="auto">
          <a:xfrm>
            <a:off x="4264025" y="1881188"/>
            <a:ext cx="47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/>
              <a:t>H1</a:t>
            </a:r>
          </a:p>
        </p:txBody>
      </p:sp>
      <p:sp>
        <p:nvSpPr>
          <p:cNvPr id="92294" name="Text Box 134"/>
          <p:cNvSpPr txBox="1">
            <a:spLocks noChangeArrowheads="1"/>
          </p:cNvSpPr>
          <p:nvPr/>
        </p:nvSpPr>
        <p:spPr bwMode="auto">
          <a:xfrm>
            <a:off x="5945188" y="1855788"/>
            <a:ext cx="47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/>
              <a:t>H2</a:t>
            </a:r>
          </a:p>
        </p:txBody>
      </p:sp>
      <p:sp>
        <p:nvSpPr>
          <p:cNvPr id="92295" name="Text Box 135"/>
          <p:cNvSpPr txBox="1">
            <a:spLocks noChangeArrowheads="1"/>
          </p:cNvSpPr>
          <p:nvPr/>
        </p:nvSpPr>
        <p:spPr bwMode="auto">
          <a:xfrm>
            <a:off x="7627938" y="1855788"/>
            <a:ext cx="47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/>
              <a:t>H3</a:t>
            </a:r>
          </a:p>
        </p:txBody>
      </p:sp>
      <p:sp>
        <p:nvSpPr>
          <p:cNvPr id="142" name="Slide Number Placeholder 1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E2112-AD9C-41F1-BB60-6347431E8F9E}" type="slidenum">
              <a:rPr lang="en-US" altLang="zh-TW"/>
              <a:pPr>
                <a:defRPr/>
              </a:pPr>
              <a:t>29</a:t>
            </a:fld>
            <a:endParaRPr lang="en-US" altLang="zh-TW"/>
          </a:p>
        </p:txBody>
      </p:sp>
      <p:sp>
        <p:nvSpPr>
          <p:cNvPr id="81924" name="Text Box 2"/>
          <p:cNvSpPr txBox="1">
            <a:spLocks noChangeArrowheads="1"/>
          </p:cNvSpPr>
          <p:nvPr/>
        </p:nvSpPr>
        <p:spPr bwMode="auto">
          <a:xfrm>
            <a:off x="2967038" y="1042988"/>
            <a:ext cx="3389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chemeClr val="tx1"/>
                </a:solidFill>
              </a:rPr>
              <a:t>Doubly Linked List</a:t>
            </a:r>
          </a:p>
        </p:txBody>
      </p:sp>
      <p:sp>
        <p:nvSpPr>
          <p:cNvPr id="81925" name="Text Box 3"/>
          <p:cNvSpPr txBox="1">
            <a:spLocks noChangeArrowheads="1"/>
          </p:cNvSpPr>
          <p:nvPr/>
        </p:nvSpPr>
        <p:spPr bwMode="auto">
          <a:xfrm>
            <a:off x="1336675" y="1793875"/>
            <a:ext cx="74644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solidFill>
                  <a:schemeClr val="tx1"/>
                </a:solidFill>
              </a:rPr>
              <a:t>Move in forward and backward direction.</a:t>
            </a:r>
          </a:p>
          <a:p>
            <a:pPr algn="l"/>
            <a:endParaRPr lang="en-US" altLang="zh-TW">
              <a:solidFill>
                <a:schemeClr val="tx1"/>
              </a:solidFill>
            </a:endParaRPr>
          </a:p>
          <a:p>
            <a:pPr algn="l"/>
            <a:r>
              <a:rPr lang="en-US" altLang="zh-TW">
                <a:solidFill>
                  <a:schemeClr val="tx1"/>
                </a:solidFill>
              </a:rPr>
              <a:t>Singly linked list (in one direction only)</a:t>
            </a:r>
          </a:p>
          <a:p>
            <a:pPr algn="l"/>
            <a:r>
              <a:rPr lang="en-US" altLang="zh-TW">
                <a:solidFill>
                  <a:schemeClr val="tx1"/>
                </a:solidFill>
              </a:rPr>
              <a:t>How to get the preceding node during deletion or insertion?</a:t>
            </a:r>
          </a:p>
          <a:p>
            <a:pPr algn="l"/>
            <a:r>
              <a:rPr lang="en-US" altLang="zh-TW">
                <a:solidFill>
                  <a:schemeClr val="tx1"/>
                </a:solidFill>
              </a:rPr>
              <a:t>Using 2 pointers</a:t>
            </a:r>
          </a:p>
          <a:p>
            <a:pPr algn="l"/>
            <a:endParaRPr lang="en-US" altLang="zh-TW">
              <a:solidFill>
                <a:schemeClr val="tx1"/>
              </a:solidFill>
            </a:endParaRPr>
          </a:p>
          <a:p>
            <a:pPr algn="l"/>
            <a:r>
              <a:rPr lang="en-US" altLang="zh-TW">
                <a:solidFill>
                  <a:schemeClr val="tx1"/>
                </a:solidFill>
              </a:rPr>
              <a:t>Node in doubly linked list</a:t>
            </a:r>
          </a:p>
          <a:p>
            <a:pPr algn="l"/>
            <a:r>
              <a:rPr lang="en-US" altLang="zh-TW">
                <a:solidFill>
                  <a:schemeClr val="tx1"/>
                </a:solidFill>
              </a:rPr>
              <a:t>left link field (llink)</a:t>
            </a:r>
          </a:p>
          <a:p>
            <a:pPr algn="l"/>
            <a:r>
              <a:rPr lang="en-US" altLang="zh-TW">
                <a:solidFill>
                  <a:schemeClr val="tx1"/>
                </a:solidFill>
              </a:rPr>
              <a:t>data field (item)</a:t>
            </a:r>
          </a:p>
          <a:p>
            <a:pPr algn="l"/>
            <a:r>
              <a:rPr lang="en-US" altLang="zh-TW">
                <a:solidFill>
                  <a:schemeClr val="tx1"/>
                </a:solidFill>
              </a:rPr>
              <a:t>right link field (rlink)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Representation of linked list in memory</a:t>
            </a: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86200" y="2209800"/>
            <a:ext cx="762000" cy="441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0800000" flipH="1">
            <a:off x="3886200" y="43434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H="1">
            <a:off x="3886200" y="54102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 flipH="1">
            <a:off x="3886200" y="60198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 flipH="1">
            <a:off x="3886200" y="38100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H="1">
            <a:off x="3886200" y="32766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H="1">
            <a:off x="3886200" y="27432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H="1">
            <a:off x="3886200" y="48768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05200" y="2286000"/>
            <a:ext cx="30168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r>
              <a:rPr lang="en-US" dirty="0"/>
              <a:t>4</a:t>
            </a:r>
          </a:p>
          <a:p>
            <a:endParaRPr lang="en-US" dirty="0"/>
          </a:p>
          <a:p>
            <a:r>
              <a:rPr lang="en-US" dirty="0"/>
              <a:t>5</a:t>
            </a:r>
          </a:p>
          <a:p>
            <a:endParaRPr lang="en-US" dirty="0"/>
          </a:p>
          <a:p>
            <a:r>
              <a:rPr lang="en-US" dirty="0"/>
              <a:t>6</a:t>
            </a:r>
          </a:p>
          <a:p>
            <a:endParaRPr lang="en-US" dirty="0"/>
          </a:p>
          <a:p>
            <a:r>
              <a:rPr lang="en-US" dirty="0"/>
              <a:t>7</a:t>
            </a:r>
          </a:p>
          <a:p>
            <a:endParaRPr lang="en-US" dirty="0"/>
          </a:p>
          <a:p>
            <a:r>
              <a:rPr lang="en-US" dirty="0"/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14800" y="28194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14800" y="38862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14800" y="54864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0" y="3733800"/>
            <a:ext cx="75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76400" y="3733800"/>
            <a:ext cx="609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5" name="Straight Connector 24"/>
          <p:cNvCxnSpPr>
            <a:stCxn id="17" idx="3"/>
          </p:cNvCxnSpPr>
          <p:nvPr/>
        </p:nvCxnSpPr>
        <p:spPr>
          <a:xfrm flipV="1">
            <a:off x="2286000" y="3886200"/>
            <a:ext cx="5334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1943100" y="4762500"/>
            <a:ext cx="1828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895600" y="57150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638800" y="2209800"/>
            <a:ext cx="762000" cy="441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rot="10800000" flipH="1">
            <a:off x="5638800" y="43434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H="1">
            <a:off x="5638800" y="54102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 flipH="1">
            <a:off x="5638800" y="60198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 flipH="1">
            <a:off x="5638800" y="38100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 flipH="1">
            <a:off x="5638800" y="32766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 flipH="1">
            <a:off x="5638800" y="27432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 flipH="1">
            <a:off x="5638800" y="48768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867400" y="2819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67400" y="388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67400" y="5486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886200" y="1905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INFO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715000" y="1905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LINK</a:t>
            </a:r>
          </a:p>
        </p:txBody>
      </p:sp>
      <p:grpSp>
        <p:nvGrpSpPr>
          <p:cNvPr id="39" name="Group 27"/>
          <p:cNvGrpSpPr>
            <a:grpSpLocks/>
          </p:cNvGrpSpPr>
          <p:nvPr/>
        </p:nvGrpSpPr>
        <p:grpSpPr bwMode="auto">
          <a:xfrm>
            <a:off x="914400" y="838201"/>
            <a:ext cx="7494617" cy="868251"/>
            <a:chOff x="816" y="1728"/>
            <a:chExt cx="4713" cy="567"/>
          </a:xfrm>
        </p:grpSpPr>
        <p:grpSp>
          <p:nvGrpSpPr>
            <p:cNvPr id="45" name="Group 10"/>
            <p:cNvGrpSpPr>
              <a:grpSpLocks/>
            </p:cNvGrpSpPr>
            <p:nvPr/>
          </p:nvGrpSpPr>
          <p:grpSpPr bwMode="auto">
            <a:xfrm>
              <a:off x="3408" y="2016"/>
              <a:ext cx="672" cy="240"/>
              <a:chOff x="1104" y="2016"/>
              <a:chExt cx="672" cy="240"/>
            </a:xfrm>
          </p:grpSpPr>
          <p:sp>
            <p:nvSpPr>
              <p:cNvPr id="67" name="Rectangle 11"/>
              <p:cNvSpPr>
                <a:spLocks noChangeArrowheads="1"/>
              </p:cNvSpPr>
              <p:nvPr/>
            </p:nvSpPr>
            <p:spPr bwMode="auto">
              <a:xfrm>
                <a:off x="1104" y="2016"/>
                <a:ext cx="672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12"/>
              <p:cNvSpPr>
                <a:spLocks noChangeShapeType="1"/>
              </p:cNvSpPr>
              <p:nvPr/>
            </p:nvSpPr>
            <p:spPr bwMode="auto">
              <a:xfrm>
                <a:off x="1536" y="20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" name="Rectangle 14"/>
            <p:cNvSpPr>
              <a:spLocks noChangeArrowheads="1"/>
            </p:cNvSpPr>
            <p:nvPr/>
          </p:nvSpPr>
          <p:spPr bwMode="auto">
            <a:xfrm>
              <a:off x="4519" y="2016"/>
              <a:ext cx="9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>
              <a:off x="4992" y="20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19"/>
            <p:cNvSpPr>
              <a:spLocks noChangeShapeType="1"/>
            </p:cNvSpPr>
            <p:nvPr/>
          </p:nvSpPr>
          <p:spPr bwMode="auto">
            <a:xfrm>
              <a:off x="2832" y="211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20"/>
            <p:cNvSpPr>
              <a:spLocks noChangeShapeType="1"/>
            </p:cNvSpPr>
            <p:nvPr/>
          </p:nvSpPr>
          <p:spPr bwMode="auto">
            <a:xfrm>
              <a:off x="4032" y="211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" name="Group 26"/>
            <p:cNvGrpSpPr>
              <a:grpSpLocks/>
            </p:cNvGrpSpPr>
            <p:nvPr/>
          </p:nvGrpSpPr>
          <p:grpSpPr bwMode="auto">
            <a:xfrm>
              <a:off x="816" y="1728"/>
              <a:ext cx="2064" cy="567"/>
              <a:chOff x="816" y="1728"/>
              <a:chExt cx="2064" cy="567"/>
            </a:xfrm>
          </p:grpSpPr>
          <p:grpSp>
            <p:nvGrpSpPr>
              <p:cNvPr id="56" name="Group 6"/>
              <p:cNvGrpSpPr>
                <a:grpSpLocks/>
              </p:cNvGrpSpPr>
              <p:nvPr/>
            </p:nvGrpSpPr>
            <p:grpSpPr bwMode="auto">
              <a:xfrm>
                <a:off x="1056" y="2016"/>
                <a:ext cx="672" cy="240"/>
                <a:chOff x="1104" y="2016"/>
                <a:chExt cx="672" cy="240"/>
              </a:xfrm>
            </p:grpSpPr>
            <p:sp>
              <p:nvSpPr>
                <p:cNvPr id="65" name="Rectangle 4"/>
                <p:cNvSpPr>
                  <a:spLocks noChangeArrowheads="1"/>
                </p:cNvSpPr>
                <p:nvPr/>
              </p:nvSpPr>
              <p:spPr bwMode="auto">
                <a:xfrm>
                  <a:off x="1104" y="2016"/>
                  <a:ext cx="67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"/>
                <p:cNvSpPr>
                  <a:spLocks noChangeShapeType="1"/>
                </p:cNvSpPr>
                <p:nvPr/>
              </p:nvSpPr>
              <p:spPr bwMode="auto">
                <a:xfrm>
                  <a:off x="1536" y="201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7" name="Group 7"/>
              <p:cNvGrpSpPr>
                <a:grpSpLocks/>
              </p:cNvGrpSpPr>
              <p:nvPr/>
            </p:nvGrpSpPr>
            <p:grpSpPr bwMode="auto">
              <a:xfrm>
                <a:off x="2208" y="2016"/>
                <a:ext cx="672" cy="240"/>
                <a:chOff x="1104" y="2016"/>
                <a:chExt cx="672" cy="240"/>
              </a:xfrm>
            </p:grpSpPr>
            <p:sp>
              <p:nvSpPr>
                <p:cNvPr id="63" name="Rectangle 8"/>
                <p:cNvSpPr>
                  <a:spLocks noChangeArrowheads="1"/>
                </p:cNvSpPr>
                <p:nvPr/>
              </p:nvSpPr>
              <p:spPr bwMode="auto">
                <a:xfrm>
                  <a:off x="1104" y="2016"/>
                  <a:ext cx="67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9"/>
                <p:cNvSpPr>
                  <a:spLocks noChangeShapeType="1"/>
                </p:cNvSpPr>
                <p:nvPr/>
              </p:nvSpPr>
              <p:spPr bwMode="auto">
                <a:xfrm>
                  <a:off x="1536" y="201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8" name="Line 16"/>
              <p:cNvSpPr>
                <a:spLocks noChangeShapeType="1"/>
              </p:cNvSpPr>
              <p:nvPr/>
            </p:nvSpPr>
            <p:spPr bwMode="auto">
              <a:xfrm>
                <a:off x="816" y="172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17"/>
              <p:cNvSpPr>
                <a:spLocks noChangeShapeType="1"/>
              </p:cNvSpPr>
              <p:nvPr/>
            </p:nvSpPr>
            <p:spPr bwMode="auto">
              <a:xfrm>
                <a:off x="816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18"/>
              <p:cNvSpPr>
                <a:spLocks noChangeShapeType="1"/>
              </p:cNvSpPr>
              <p:nvPr/>
            </p:nvSpPr>
            <p:spPr bwMode="auto">
              <a:xfrm>
                <a:off x="1680" y="211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Text Box 21"/>
              <p:cNvSpPr txBox="1">
                <a:spLocks noChangeArrowheads="1"/>
              </p:cNvSpPr>
              <p:nvPr/>
            </p:nvSpPr>
            <p:spPr bwMode="auto">
              <a:xfrm>
                <a:off x="1046" y="1994"/>
                <a:ext cx="732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TW" sz="2400" dirty="0">
                    <a:latin typeface="Times New Roman" charset="0"/>
                  </a:rPr>
                  <a:t>   X     </a:t>
                </a:r>
                <a:r>
                  <a:rPr lang="en-US" altLang="zh-TW" sz="2400" dirty="0">
                    <a:latin typeface="Times New Roman" charset="0"/>
                    <a:sym typeface="Wingdings" pitchFamily="2" charset="2"/>
                  </a:rPr>
                  <a:t></a:t>
                </a:r>
                <a:endParaRPr lang="en-US" altLang="zh-TW" sz="2400" dirty="0">
                  <a:latin typeface="Times New Roman" charset="0"/>
                </a:endParaRPr>
              </a:p>
            </p:txBody>
          </p:sp>
          <p:sp>
            <p:nvSpPr>
              <p:cNvPr id="62" name="Text Box 22"/>
              <p:cNvSpPr txBox="1">
                <a:spLocks noChangeArrowheads="1"/>
              </p:cNvSpPr>
              <p:nvPr/>
            </p:nvSpPr>
            <p:spPr bwMode="auto">
              <a:xfrm>
                <a:off x="2198" y="1994"/>
                <a:ext cx="654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TW" sz="2400" dirty="0">
                    <a:latin typeface="Times New Roman" charset="0"/>
                  </a:rPr>
                  <a:t>  T     </a:t>
                </a:r>
                <a:r>
                  <a:rPr lang="en-US" altLang="zh-TW" sz="2400" dirty="0">
                    <a:latin typeface="Times New Roman" charset="0"/>
                    <a:sym typeface="Wingdings" pitchFamily="2" charset="2"/>
                  </a:rPr>
                  <a:t></a:t>
                </a:r>
                <a:endParaRPr lang="en-US" altLang="zh-TW" sz="2400" dirty="0">
                  <a:latin typeface="Times New Roman" charset="0"/>
                </a:endParaRPr>
              </a:p>
            </p:txBody>
          </p:sp>
        </p:grpSp>
        <p:sp>
          <p:nvSpPr>
            <p:cNvPr id="54" name="Text Box 23"/>
            <p:cNvSpPr txBox="1">
              <a:spLocks noChangeArrowheads="1"/>
            </p:cNvSpPr>
            <p:nvPr/>
          </p:nvSpPr>
          <p:spPr bwMode="auto">
            <a:xfrm>
              <a:off x="3398" y="1994"/>
              <a:ext cx="662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400" dirty="0">
                  <a:latin typeface="Times New Roman" charset="0"/>
                </a:rPr>
                <a:t>   A    </a:t>
              </a:r>
              <a:r>
                <a:rPr lang="en-US" altLang="zh-TW" sz="2400" dirty="0">
                  <a:latin typeface="Times New Roman" charset="0"/>
                  <a:sym typeface="Wingdings" pitchFamily="2" charset="2"/>
                </a:rPr>
                <a:t></a:t>
              </a:r>
              <a:endParaRPr lang="en-US" altLang="zh-TW" sz="2400" dirty="0">
                <a:latin typeface="Times New Roman" charset="0"/>
              </a:endParaRP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454" y="1994"/>
              <a:ext cx="1075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400" dirty="0">
                  <a:latin typeface="Times New Roman" charset="0"/>
                </a:rPr>
                <a:t>    K    </a:t>
              </a:r>
              <a:r>
                <a:rPr lang="en-US" altLang="zh-TW" sz="2000" dirty="0">
                  <a:latin typeface="Times New Roman" charset="0"/>
                </a:rPr>
                <a:t>NULL</a:t>
              </a: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4114800" y="44196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867400" y="4419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71" name="Text Box 29"/>
          <p:cNvSpPr txBox="1">
            <a:spLocks noChangeArrowheads="1"/>
          </p:cNvSpPr>
          <p:nvPr/>
        </p:nvSpPr>
        <p:spPr bwMode="auto">
          <a:xfrm>
            <a:off x="228600" y="533400"/>
            <a:ext cx="1676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zh-TW" sz="2000" b="1" dirty="0"/>
              <a:t>External </a:t>
            </a:r>
            <a:r>
              <a:rPr lang="en-US" altLang="zh-TW" sz="2000" b="1" dirty="0" err="1"/>
              <a:t>ptr</a:t>
            </a:r>
            <a:endParaRPr lang="en-US" altLang="zh-TW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2F1FF-AD00-4FE4-AC48-FF9B0D901A9A}" type="slidenum">
              <a:rPr lang="en-US" altLang="zh-TW"/>
              <a:pPr>
                <a:defRPr/>
              </a:pPr>
              <a:t>30</a:t>
            </a:fld>
            <a:endParaRPr lang="en-US" altLang="zh-TW"/>
          </a:p>
        </p:txBody>
      </p:sp>
      <p:sp>
        <p:nvSpPr>
          <p:cNvPr id="82948" name="Rectangle 2"/>
          <p:cNvSpPr>
            <a:spLocks noChangeArrowheads="1"/>
          </p:cNvSpPr>
          <p:nvPr/>
        </p:nvSpPr>
        <p:spPr bwMode="auto">
          <a:xfrm>
            <a:off x="7175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defTabSz="762000"/>
            <a:r>
              <a:rPr lang="en-US" altLang="zh-TW" sz="2800" b="1">
                <a:solidFill>
                  <a:schemeClr val="tx1"/>
                </a:solidFill>
              </a:rPr>
              <a:t>Doubly Linked Lists</a:t>
            </a:r>
            <a:endParaRPr lang="en-US" altLang="zh-TW">
              <a:solidFill>
                <a:schemeClr val="tx1"/>
              </a:solidFill>
            </a:endParaRPr>
          </a:p>
        </p:txBody>
      </p:sp>
      <p:sp>
        <p:nvSpPr>
          <p:cNvPr id="82949" name="Rectangle 3"/>
          <p:cNvSpPr>
            <a:spLocks noChangeArrowheads="1"/>
          </p:cNvSpPr>
          <p:nvPr/>
        </p:nvSpPr>
        <p:spPr bwMode="auto">
          <a:xfrm>
            <a:off x="723900" y="2016125"/>
            <a:ext cx="8420100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 defTabSz="762000"/>
            <a:r>
              <a:rPr lang="en-US" altLang="zh-TW">
                <a:solidFill>
                  <a:schemeClr val="tx1"/>
                </a:solidFill>
                <a:latin typeface="Courier New" pitchFamily="49" charset="0"/>
              </a:rPr>
              <a:t>typedef struct node *node_pointer;</a:t>
            </a:r>
          </a:p>
          <a:p>
            <a:pPr algn="l" defTabSz="762000"/>
            <a:r>
              <a:rPr lang="en-US" altLang="zh-TW">
                <a:solidFill>
                  <a:schemeClr val="tx1"/>
                </a:solidFill>
                <a:latin typeface="Courier New" pitchFamily="49" charset="0"/>
              </a:rPr>
              <a:t>typedef struct node {</a:t>
            </a:r>
          </a:p>
          <a:p>
            <a:pPr algn="l" defTabSz="762000"/>
            <a:r>
              <a:rPr lang="en-US" altLang="zh-TW">
                <a:solidFill>
                  <a:schemeClr val="tx1"/>
                </a:solidFill>
                <a:latin typeface="Courier New" pitchFamily="49" charset="0"/>
              </a:rPr>
              <a:t>    node_pointer llink;</a:t>
            </a:r>
          </a:p>
          <a:p>
            <a:pPr algn="l" defTabSz="762000"/>
            <a:r>
              <a:rPr lang="en-US" altLang="zh-TW">
                <a:solidFill>
                  <a:schemeClr val="tx1"/>
                </a:solidFill>
                <a:latin typeface="Courier New" pitchFamily="49" charset="0"/>
              </a:rPr>
              <a:t>    element item;</a:t>
            </a:r>
          </a:p>
          <a:p>
            <a:pPr algn="l" defTabSz="762000"/>
            <a:r>
              <a:rPr lang="en-US" altLang="zh-TW">
                <a:solidFill>
                  <a:schemeClr val="tx1"/>
                </a:solidFill>
                <a:latin typeface="Courier New" pitchFamily="49" charset="0"/>
              </a:rPr>
              <a:t>    node_pointer rlink;</a:t>
            </a:r>
          </a:p>
          <a:p>
            <a:pPr algn="l" defTabSz="762000"/>
            <a:r>
              <a:rPr lang="en-US" altLang="zh-TW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89063" y="5654675"/>
            <a:ext cx="1946275" cy="414338"/>
            <a:chOff x="887" y="3540"/>
            <a:chExt cx="1226" cy="261"/>
          </a:xfrm>
        </p:grpSpPr>
        <p:sp>
          <p:nvSpPr>
            <p:cNvPr id="82984" name="Rectangle 5"/>
            <p:cNvSpPr>
              <a:spLocks noChangeArrowheads="1"/>
            </p:cNvSpPr>
            <p:nvPr/>
          </p:nvSpPr>
          <p:spPr bwMode="auto">
            <a:xfrm>
              <a:off x="887" y="3544"/>
              <a:ext cx="1226" cy="2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5" name="Line 6"/>
            <p:cNvSpPr>
              <a:spLocks noChangeShapeType="1"/>
            </p:cNvSpPr>
            <p:nvPr/>
          </p:nvSpPr>
          <p:spPr bwMode="auto">
            <a:xfrm>
              <a:off x="1245" y="3548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6" name="Line 7"/>
            <p:cNvSpPr>
              <a:spLocks noChangeShapeType="1"/>
            </p:cNvSpPr>
            <p:nvPr/>
          </p:nvSpPr>
          <p:spPr bwMode="auto">
            <a:xfrm>
              <a:off x="1755" y="3540"/>
              <a:ext cx="0" cy="2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827463" y="5657850"/>
            <a:ext cx="1946275" cy="414338"/>
            <a:chOff x="2423" y="3542"/>
            <a:chExt cx="1226" cy="261"/>
          </a:xfrm>
        </p:grpSpPr>
        <p:sp>
          <p:nvSpPr>
            <p:cNvPr id="82981" name="Rectangle 9"/>
            <p:cNvSpPr>
              <a:spLocks noChangeArrowheads="1"/>
            </p:cNvSpPr>
            <p:nvPr/>
          </p:nvSpPr>
          <p:spPr bwMode="auto">
            <a:xfrm>
              <a:off x="2423" y="3546"/>
              <a:ext cx="1226" cy="2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2" name="Line 10"/>
            <p:cNvSpPr>
              <a:spLocks noChangeShapeType="1"/>
            </p:cNvSpPr>
            <p:nvPr/>
          </p:nvSpPr>
          <p:spPr bwMode="auto">
            <a:xfrm>
              <a:off x="2781" y="3550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3" name="Line 11"/>
            <p:cNvSpPr>
              <a:spLocks noChangeShapeType="1"/>
            </p:cNvSpPr>
            <p:nvPr/>
          </p:nvSpPr>
          <p:spPr bwMode="auto">
            <a:xfrm>
              <a:off x="3291" y="3542"/>
              <a:ext cx="0" cy="2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329363" y="5657850"/>
            <a:ext cx="1946275" cy="414338"/>
            <a:chOff x="3999" y="3542"/>
            <a:chExt cx="1226" cy="261"/>
          </a:xfrm>
        </p:grpSpPr>
        <p:sp>
          <p:nvSpPr>
            <p:cNvPr id="82978" name="Rectangle 13"/>
            <p:cNvSpPr>
              <a:spLocks noChangeArrowheads="1"/>
            </p:cNvSpPr>
            <p:nvPr/>
          </p:nvSpPr>
          <p:spPr bwMode="auto">
            <a:xfrm>
              <a:off x="3999" y="3546"/>
              <a:ext cx="1226" cy="2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9" name="Line 14"/>
            <p:cNvSpPr>
              <a:spLocks noChangeShapeType="1"/>
            </p:cNvSpPr>
            <p:nvPr/>
          </p:nvSpPr>
          <p:spPr bwMode="auto">
            <a:xfrm>
              <a:off x="4357" y="3550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0" name="Line 15"/>
            <p:cNvSpPr>
              <a:spLocks noChangeShapeType="1"/>
            </p:cNvSpPr>
            <p:nvPr/>
          </p:nvSpPr>
          <p:spPr bwMode="auto">
            <a:xfrm>
              <a:off x="4867" y="3542"/>
              <a:ext cx="0" cy="2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53" name="Line 16"/>
          <p:cNvSpPr>
            <a:spLocks noChangeShapeType="1"/>
          </p:cNvSpPr>
          <p:nvPr/>
        </p:nvSpPr>
        <p:spPr bwMode="auto">
          <a:xfrm>
            <a:off x="3121025" y="5967413"/>
            <a:ext cx="706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4" name="Line 17"/>
          <p:cNvSpPr>
            <a:spLocks noChangeShapeType="1"/>
          </p:cNvSpPr>
          <p:nvPr/>
        </p:nvSpPr>
        <p:spPr bwMode="auto">
          <a:xfrm flipH="1">
            <a:off x="3357563" y="5803900"/>
            <a:ext cx="67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5" name="Line 18"/>
          <p:cNvSpPr>
            <a:spLocks noChangeShapeType="1"/>
          </p:cNvSpPr>
          <p:nvPr/>
        </p:nvSpPr>
        <p:spPr bwMode="auto">
          <a:xfrm>
            <a:off x="5553075" y="5967413"/>
            <a:ext cx="766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6" name="Line 19"/>
          <p:cNvSpPr>
            <a:spLocks noChangeShapeType="1"/>
          </p:cNvSpPr>
          <p:nvPr/>
        </p:nvSpPr>
        <p:spPr bwMode="auto">
          <a:xfrm flipH="1">
            <a:off x="5775325" y="5789613"/>
            <a:ext cx="7350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044950" y="4745038"/>
            <a:ext cx="1946275" cy="414337"/>
            <a:chOff x="2560" y="2967"/>
            <a:chExt cx="1226" cy="261"/>
          </a:xfrm>
        </p:grpSpPr>
        <p:sp>
          <p:nvSpPr>
            <p:cNvPr id="82975" name="Rectangle 21"/>
            <p:cNvSpPr>
              <a:spLocks noChangeArrowheads="1"/>
            </p:cNvSpPr>
            <p:nvPr/>
          </p:nvSpPr>
          <p:spPr bwMode="auto">
            <a:xfrm>
              <a:off x="2560" y="2971"/>
              <a:ext cx="1226" cy="257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6" name="Line 22"/>
            <p:cNvSpPr>
              <a:spLocks noChangeShapeType="1"/>
            </p:cNvSpPr>
            <p:nvPr/>
          </p:nvSpPr>
          <p:spPr bwMode="auto">
            <a:xfrm>
              <a:off x="2917" y="2975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7" name="Line 23"/>
            <p:cNvSpPr>
              <a:spLocks noChangeShapeType="1"/>
            </p:cNvSpPr>
            <p:nvPr/>
          </p:nvSpPr>
          <p:spPr bwMode="auto">
            <a:xfrm>
              <a:off x="3428" y="2967"/>
              <a:ext cx="0" cy="2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58" name="Line 24"/>
          <p:cNvSpPr>
            <a:spLocks noChangeShapeType="1"/>
          </p:cNvSpPr>
          <p:nvPr/>
        </p:nvSpPr>
        <p:spPr bwMode="auto">
          <a:xfrm>
            <a:off x="8072438" y="5967413"/>
            <a:ext cx="547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Line 25"/>
          <p:cNvSpPr>
            <a:spLocks noChangeShapeType="1"/>
          </p:cNvSpPr>
          <p:nvPr/>
        </p:nvSpPr>
        <p:spPr bwMode="auto">
          <a:xfrm flipV="1">
            <a:off x="8632825" y="4960938"/>
            <a:ext cx="0" cy="993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0" name="Line 26"/>
          <p:cNvSpPr>
            <a:spLocks noChangeShapeType="1"/>
          </p:cNvSpPr>
          <p:nvPr/>
        </p:nvSpPr>
        <p:spPr bwMode="auto">
          <a:xfrm>
            <a:off x="5994400" y="4946650"/>
            <a:ext cx="2638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1" name="Line 27"/>
          <p:cNvSpPr>
            <a:spLocks noChangeShapeType="1"/>
          </p:cNvSpPr>
          <p:nvPr/>
        </p:nvSpPr>
        <p:spPr bwMode="auto">
          <a:xfrm flipH="1">
            <a:off x="1087438" y="5789613"/>
            <a:ext cx="530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2" name="Line 28"/>
          <p:cNvSpPr>
            <a:spLocks noChangeShapeType="1"/>
          </p:cNvSpPr>
          <p:nvPr/>
        </p:nvSpPr>
        <p:spPr bwMode="auto">
          <a:xfrm flipV="1">
            <a:off x="1101725" y="5014913"/>
            <a:ext cx="0" cy="774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3" name="Line 29"/>
          <p:cNvSpPr>
            <a:spLocks noChangeShapeType="1"/>
          </p:cNvSpPr>
          <p:nvPr/>
        </p:nvSpPr>
        <p:spPr bwMode="auto">
          <a:xfrm>
            <a:off x="1087438" y="5000625"/>
            <a:ext cx="294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4" name="Line 30"/>
          <p:cNvSpPr>
            <a:spLocks noChangeShapeType="1"/>
          </p:cNvSpPr>
          <p:nvPr/>
        </p:nvSpPr>
        <p:spPr bwMode="auto">
          <a:xfrm>
            <a:off x="3327400" y="4851400"/>
            <a:ext cx="706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5" name="Rectangle 31"/>
          <p:cNvSpPr>
            <a:spLocks noChangeArrowheads="1"/>
          </p:cNvSpPr>
          <p:nvPr/>
        </p:nvSpPr>
        <p:spPr bwMode="auto">
          <a:xfrm>
            <a:off x="2533650" y="4497388"/>
            <a:ext cx="122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000">
                <a:solidFill>
                  <a:schemeClr val="tx1"/>
                </a:solidFill>
              </a:rPr>
              <a:t>head node</a:t>
            </a:r>
          </a:p>
        </p:txBody>
      </p:sp>
      <p:sp>
        <p:nvSpPr>
          <p:cNvPr id="82966" name="Line 32"/>
          <p:cNvSpPr>
            <a:spLocks noChangeShapeType="1"/>
          </p:cNvSpPr>
          <p:nvPr/>
        </p:nvSpPr>
        <p:spPr bwMode="auto">
          <a:xfrm>
            <a:off x="5715000" y="5027613"/>
            <a:ext cx="0" cy="341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7" name="Line 33"/>
          <p:cNvSpPr>
            <a:spLocks noChangeShapeType="1"/>
          </p:cNvSpPr>
          <p:nvPr/>
        </p:nvSpPr>
        <p:spPr bwMode="auto">
          <a:xfrm>
            <a:off x="3044825" y="5395913"/>
            <a:ext cx="2654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8" name="Line 34"/>
          <p:cNvSpPr>
            <a:spLocks noChangeShapeType="1"/>
          </p:cNvSpPr>
          <p:nvPr/>
        </p:nvSpPr>
        <p:spPr bwMode="auto">
          <a:xfrm>
            <a:off x="3048000" y="5395913"/>
            <a:ext cx="0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9" name="Line 35"/>
          <p:cNvSpPr>
            <a:spLocks noChangeShapeType="1"/>
          </p:cNvSpPr>
          <p:nvPr/>
        </p:nvSpPr>
        <p:spPr bwMode="auto">
          <a:xfrm>
            <a:off x="4314825" y="5014913"/>
            <a:ext cx="0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0" name="Line 36"/>
          <p:cNvSpPr>
            <a:spLocks noChangeShapeType="1"/>
          </p:cNvSpPr>
          <p:nvPr/>
        </p:nvSpPr>
        <p:spPr bwMode="auto">
          <a:xfrm>
            <a:off x="4314825" y="5313363"/>
            <a:ext cx="268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1" name="Line 37"/>
          <p:cNvSpPr>
            <a:spLocks noChangeShapeType="1"/>
          </p:cNvSpPr>
          <p:nvPr/>
        </p:nvSpPr>
        <p:spPr bwMode="auto">
          <a:xfrm>
            <a:off x="7011988" y="5313363"/>
            <a:ext cx="0" cy="341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2" name="Rectangle 38"/>
          <p:cNvSpPr>
            <a:spLocks noChangeArrowheads="1"/>
          </p:cNvSpPr>
          <p:nvPr/>
        </p:nvSpPr>
        <p:spPr bwMode="auto">
          <a:xfrm>
            <a:off x="1309688" y="5724525"/>
            <a:ext cx="195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000">
                <a:solidFill>
                  <a:schemeClr val="tx1"/>
                </a:solidFill>
              </a:rPr>
              <a:t>llink   item   rlink</a:t>
            </a:r>
          </a:p>
        </p:txBody>
      </p:sp>
      <p:sp>
        <p:nvSpPr>
          <p:cNvPr id="82973" name="Text Box 39"/>
          <p:cNvSpPr txBox="1">
            <a:spLocks noChangeArrowheads="1"/>
          </p:cNvSpPr>
          <p:nvPr/>
        </p:nvSpPr>
        <p:spPr bwMode="auto">
          <a:xfrm>
            <a:off x="6046788" y="2605088"/>
            <a:ext cx="24479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solidFill>
                  <a:srgbClr val="CC3300"/>
                </a:solidFill>
              </a:rPr>
              <a:t>   </a:t>
            </a:r>
            <a:r>
              <a:rPr lang="en-US" altLang="zh-TW"/>
              <a:t>ptr</a:t>
            </a:r>
          </a:p>
          <a:p>
            <a:pPr algn="l"/>
            <a:r>
              <a:rPr lang="en-US" altLang="zh-TW"/>
              <a:t>= ptr-&gt;rlink-&gt;llink</a:t>
            </a:r>
          </a:p>
          <a:p>
            <a:pPr algn="l"/>
            <a:r>
              <a:rPr lang="en-US" altLang="zh-TW"/>
              <a:t>= ptr-&gt;llink-&gt;rlink</a:t>
            </a:r>
            <a:endParaRPr lang="en-US" altLang="zh-TW">
              <a:solidFill>
                <a:srgbClr val="CC3300"/>
              </a:solidFill>
            </a:endParaRPr>
          </a:p>
        </p:txBody>
      </p:sp>
      <p:sp>
        <p:nvSpPr>
          <p:cNvPr id="82974" name="Rectangle 40"/>
          <p:cNvSpPr>
            <a:spLocks noChangeArrowheads="1"/>
          </p:cNvSpPr>
          <p:nvPr/>
        </p:nvSpPr>
        <p:spPr bwMode="auto">
          <a:xfrm>
            <a:off x="5927725" y="2540000"/>
            <a:ext cx="2646363" cy="1322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E0A13-CE52-410D-9497-46DC19F104ED}" type="slidenum">
              <a:rPr lang="en-US" altLang="zh-TW"/>
              <a:pPr>
                <a:defRPr/>
              </a:pPr>
              <a:t>31</a:t>
            </a:fld>
            <a:endParaRPr lang="en-US" altLang="zh-TW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798763" y="3132138"/>
            <a:ext cx="3692525" cy="465137"/>
            <a:chOff x="1763" y="1973"/>
            <a:chExt cx="2326" cy="293"/>
          </a:xfrm>
        </p:grpSpPr>
        <p:sp>
          <p:nvSpPr>
            <p:cNvPr id="83976" name="Rectangle 2"/>
            <p:cNvSpPr>
              <a:spLocks noChangeArrowheads="1"/>
            </p:cNvSpPr>
            <p:nvPr/>
          </p:nvSpPr>
          <p:spPr bwMode="auto">
            <a:xfrm>
              <a:off x="2045" y="1978"/>
              <a:ext cx="1755" cy="2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7" name="Line 3"/>
            <p:cNvSpPr>
              <a:spLocks noChangeShapeType="1"/>
            </p:cNvSpPr>
            <p:nvPr/>
          </p:nvSpPr>
          <p:spPr bwMode="auto">
            <a:xfrm>
              <a:off x="2489" y="1978"/>
              <a:ext cx="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8" name="Line 4"/>
            <p:cNvSpPr>
              <a:spLocks noChangeShapeType="1"/>
            </p:cNvSpPr>
            <p:nvPr/>
          </p:nvSpPr>
          <p:spPr bwMode="auto">
            <a:xfrm>
              <a:off x="3167" y="1989"/>
              <a:ext cx="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11" y="1977"/>
              <a:ext cx="478" cy="167"/>
              <a:chOff x="3600" y="1955"/>
              <a:chExt cx="478" cy="167"/>
            </a:xfrm>
          </p:grpSpPr>
          <p:sp>
            <p:nvSpPr>
              <p:cNvPr id="83984" name="Line 5"/>
              <p:cNvSpPr>
                <a:spLocks noChangeShapeType="1"/>
              </p:cNvSpPr>
              <p:nvPr/>
            </p:nvSpPr>
            <p:spPr bwMode="auto">
              <a:xfrm>
                <a:off x="3600" y="2122"/>
                <a:ext cx="4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5" name="Line 6"/>
              <p:cNvSpPr>
                <a:spLocks noChangeShapeType="1"/>
              </p:cNvSpPr>
              <p:nvPr/>
            </p:nvSpPr>
            <p:spPr bwMode="auto">
              <a:xfrm flipV="1">
                <a:off x="4078" y="1955"/>
                <a:ext cx="0" cy="1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6" name="Line 8"/>
              <p:cNvSpPr>
                <a:spLocks noChangeShapeType="1"/>
              </p:cNvSpPr>
              <p:nvPr/>
            </p:nvSpPr>
            <p:spPr bwMode="auto">
              <a:xfrm flipH="1">
                <a:off x="3823" y="1955"/>
                <a:ext cx="2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 flipH="1">
              <a:off x="1763" y="1973"/>
              <a:ext cx="478" cy="167"/>
              <a:chOff x="3600" y="1955"/>
              <a:chExt cx="478" cy="167"/>
            </a:xfrm>
          </p:grpSpPr>
          <p:sp>
            <p:nvSpPr>
              <p:cNvPr id="83981" name="Line 11"/>
              <p:cNvSpPr>
                <a:spLocks noChangeShapeType="1"/>
              </p:cNvSpPr>
              <p:nvPr/>
            </p:nvSpPr>
            <p:spPr bwMode="auto">
              <a:xfrm>
                <a:off x="3600" y="2122"/>
                <a:ext cx="4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2" name="Line 12"/>
              <p:cNvSpPr>
                <a:spLocks noChangeShapeType="1"/>
              </p:cNvSpPr>
              <p:nvPr/>
            </p:nvSpPr>
            <p:spPr bwMode="auto">
              <a:xfrm flipV="1">
                <a:off x="4078" y="1955"/>
                <a:ext cx="0" cy="1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3" name="Line 13"/>
              <p:cNvSpPr>
                <a:spLocks noChangeShapeType="1"/>
              </p:cNvSpPr>
              <p:nvPr/>
            </p:nvSpPr>
            <p:spPr bwMode="auto">
              <a:xfrm flipH="1">
                <a:off x="3823" y="1955"/>
                <a:ext cx="2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3973" name="Line 14"/>
          <p:cNvSpPr>
            <a:spLocks noChangeShapeType="1"/>
          </p:cNvSpPr>
          <p:nvPr/>
        </p:nvSpPr>
        <p:spPr bwMode="auto">
          <a:xfrm>
            <a:off x="2452688" y="356235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4" name="Text Box 15"/>
          <p:cNvSpPr txBox="1">
            <a:spLocks noChangeArrowheads="1"/>
          </p:cNvSpPr>
          <p:nvPr/>
        </p:nvSpPr>
        <p:spPr bwMode="auto">
          <a:xfrm>
            <a:off x="1654175" y="3346450"/>
            <a:ext cx="82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solidFill>
                  <a:schemeClr val="tx1"/>
                </a:solidFill>
              </a:rPr>
              <a:t>    ptr</a:t>
            </a:r>
          </a:p>
        </p:txBody>
      </p:sp>
      <p:sp>
        <p:nvSpPr>
          <p:cNvPr id="83975" name="Text Box 16"/>
          <p:cNvSpPr txBox="1">
            <a:spLocks noChangeArrowheads="1"/>
          </p:cNvSpPr>
          <p:nvPr/>
        </p:nvSpPr>
        <p:spPr bwMode="auto">
          <a:xfrm>
            <a:off x="1160463" y="4506913"/>
            <a:ext cx="7389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000" b="1" u="sng">
                <a:solidFill>
                  <a:schemeClr val="tx1"/>
                </a:solidFill>
              </a:rPr>
              <a:t>*Figure 4.24:</a:t>
            </a:r>
            <a:r>
              <a:rPr lang="en-US" altLang="zh-TW" sz="2000" u="sng">
                <a:solidFill>
                  <a:schemeClr val="tx1"/>
                </a:solidFill>
              </a:rPr>
              <a:t>Empty doubly linked circular list with head node (p.180)</a:t>
            </a:r>
            <a:endParaRPr lang="en-US" altLang="zh-TW" sz="2000" b="1" u="sng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760E1-8157-4F4C-9E5A-0D4F211A357C}" type="slidenum">
              <a:rPr lang="en-US" altLang="zh-TW"/>
              <a:pPr>
                <a:defRPr/>
              </a:pPr>
              <a:t>32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04938" y="2284413"/>
            <a:ext cx="2405062" cy="482600"/>
            <a:chOff x="1763" y="1973"/>
            <a:chExt cx="2326" cy="293"/>
          </a:xfrm>
        </p:grpSpPr>
        <p:sp>
          <p:nvSpPr>
            <p:cNvPr id="85035" name="Rectangle 3"/>
            <p:cNvSpPr>
              <a:spLocks noChangeArrowheads="1"/>
            </p:cNvSpPr>
            <p:nvPr/>
          </p:nvSpPr>
          <p:spPr bwMode="auto">
            <a:xfrm>
              <a:off x="2045" y="1978"/>
              <a:ext cx="1755" cy="2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6" name="Line 4"/>
            <p:cNvSpPr>
              <a:spLocks noChangeShapeType="1"/>
            </p:cNvSpPr>
            <p:nvPr/>
          </p:nvSpPr>
          <p:spPr bwMode="auto">
            <a:xfrm>
              <a:off x="2489" y="1978"/>
              <a:ext cx="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7" name="Line 5"/>
            <p:cNvSpPr>
              <a:spLocks noChangeShapeType="1"/>
            </p:cNvSpPr>
            <p:nvPr/>
          </p:nvSpPr>
          <p:spPr bwMode="auto">
            <a:xfrm>
              <a:off x="3167" y="1989"/>
              <a:ext cx="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611" y="1977"/>
              <a:ext cx="478" cy="167"/>
              <a:chOff x="3600" y="1955"/>
              <a:chExt cx="478" cy="167"/>
            </a:xfrm>
          </p:grpSpPr>
          <p:sp>
            <p:nvSpPr>
              <p:cNvPr id="85043" name="Line 7"/>
              <p:cNvSpPr>
                <a:spLocks noChangeShapeType="1"/>
              </p:cNvSpPr>
              <p:nvPr/>
            </p:nvSpPr>
            <p:spPr bwMode="auto">
              <a:xfrm>
                <a:off x="3600" y="2122"/>
                <a:ext cx="4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4" name="Line 8"/>
              <p:cNvSpPr>
                <a:spLocks noChangeShapeType="1"/>
              </p:cNvSpPr>
              <p:nvPr/>
            </p:nvSpPr>
            <p:spPr bwMode="auto">
              <a:xfrm flipV="1">
                <a:off x="4078" y="1955"/>
                <a:ext cx="0" cy="1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5" name="Line 9"/>
              <p:cNvSpPr>
                <a:spLocks noChangeShapeType="1"/>
              </p:cNvSpPr>
              <p:nvPr/>
            </p:nvSpPr>
            <p:spPr bwMode="auto">
              <a:xfrm flipH="1">
                <a:off x="3823" y="1955"/>
                <a:ext cx="2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 flipH="1">
              <a:off x="1763" y="1973"/>
              <a:ext cx="478" cy="167"/>
              <a:chOff x="3600" y="1955"/>
              <a:chExt cx="478" cy="167"/>
            </a:xfrm>
          </p:grpSpPr>
          <p:sp>
            <p:nvSpPr>
              <p:cNvPr id="85040" name="Line 11"/>
              <p:cNvSpPr>
                <a:spLocks noChangeShapeType="1"/>
              </p:cNvSpPr>
              <p:nvPr/>
            </p:nvSpPr>
            <p:spPr bwMode="auto">
              <a:xfrm>
                <a:off x="3600" y="2122"/>
                <a:ext cx="4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1" name="Line 12"/>
              <p:cNvSpPr>
                <a:spLocks noChangeShapeType="1"/>
              </p:cNvSpPr>
              <p:nvPr/>
            </p:nvSpPr>
            <p:spPr bwMode="auto">
              <a:xfrm flipV="1">
                <a:off x="4078" y="1955"/>
                <a:ext cx="0" cy="1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2" name="Line 13"/>
              <p:cNvSpPr>
                <a:spLocks noChangeShapeType="1"/>
              </p:cNvSpPr>
              <p:nvPr/>
            </p:nvSpPr>
            <p:spPr bwMode="auto">
              <a:xfrm flipH="1">
                <a:off x="3823" y="1955"/>
                <a:ext cx="2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4997" name="Rectangle 15"/>
          <p:cNvSpPr>
            <a:spLocks noChangeArrowheads="1"/>
          </p:cNvSpPr>
          <p:nvPr/>
        </p:nvSpPr>
        <p:spPr bwMode="auto">
          <a:xfrm>
            <a:off x="5413375" y="3592513"/>
            <a:ext cx="181451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altLang="zh-TW">
                <a:solidFill>
                  <a:schemeClr val="tx1"/>
                </a:solidFill>
              </a:rPr>
              <a:t> </a:t>
            </a:r>
            <a:r>
              <a:rPr lang="en-US" altLang="zh-TW">
                <a:solidFill>
                  <a:schemeClr val="tx1"/>
                </a:solidFill>
                <a:sym typeface="Wingdings" pitchFamily="2" charset="2"/>
              </a:rPr>
              <a:t>                </a:t>
            </a:r>
            <a:endParaRPr lang="en-US" altLang="zh-TW">
              <a:solidFill>
                <a:schemeClr val="tx1"/>
              </a:solidFill>
            </a:endParaRPr>
          </a:p>
        </p:txBody>
      </p:sp>
      <p:sp>
        <p:nvSpPr>
          <p:cNvPr id="84998" name="Line 16"/>
          <p:cNvSpPr>
            <a:spLocks noChangeShapeType="1"/>
          </p:cNvSpPr>
          <p:nvPr/>
        </p:nvSpPr>
        <p:spPr bwMode="auto">
          <a:xfrm>
            <a:off x="5872163" y="35925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9" name="Line 17"/>
          <p:cNvSpPr>
            <a:spLocks noChangeShapeType="1"/>
          </p:cNvSpPr>
          <p:nvPr/>
        </p:nvSpPr>
        <p:spPr bwMode="auto">
          <a:xfrm>
            <a:off x="6572250" y="3611563"/>
            <a:ext cx="0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0" name="Rectangle 27"/>
          <p:cNvSpPr>
            <a:spLocks noChangeArrowheads="1"/>
          </p:cNvSpPr>
          <p:nvPr/>
        </p:nvSpPr>
        <p:spPr bwMode="auto">
          <a:xfrm>
            <a:off x="1719263" y="3638550"/>
            <a:ext cx="1814512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1" name="Line 28"/>
          <p:cNvSpPr>
            <a:spLocks noChangeShapeType="1"/>
          </p:cNvSpPr>
          <p:nvPr/>
        </p:nvSpPr>
        <p:spPr bwMode="auto">
          <a:xfrm>
            <a:off x="2178050" y="36385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2" name="Line 29"/>
          <p:cNvSpPr>
            <a:spLocks noChangeShapeType="1"/>
          </p:cNvSpPr>
          <p:nvPr/>
        </p:nvSpPr>
        <p:spPr bwMode="auto">
          <a:xfrm>
            <a:off x="2878138" y="3657600"/>
            <a:ext cx="0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3" name="Rectangle 39"/>
          <p:cNvSpPr>
            <a:spLocks noChangeArrowheads="1"/>
          </p:cNvSpPr>
          <p:nvPr/>
        </p:nvSpPr>
        <p:spPr bwMode="auto">
          <a:xfrm>
            <a:off x="5399088" y="2290763"/>
            <a:ext cx="1814512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4" name="Line 40"/>
          <p:cNvSpPr>
            <a:spLocks noChangeShapeType="1"/>
          </p:cNvSpPr>
          <p:nvPr/>
        </p:nvSpPr>
        <p:spPr bwMode="auto">
          <a:xfrm>
            <a:off x="5857875" y="22907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5" name="Line 41"/>
          <p:cNvSpPr>
            <a:spLocks noChangeShapeType="1"/>
          </p:cNvSpPr>
          <p:nvPr/>
        </p:nvSpPr>
        <p:spPr bwMode="auto">
          <a:xfrm>
            <a:off x="6557963" y="2309813"/>
            <a:ext cx="0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6" name="Line 50"/>
          <p:cNvSpPr>
            <a:spLocks noChangeShapeType="1"/>
          </p:cNvSpPr>
          <p:nvPr/>
        </p:nvSpPr>
        <p:spPr bwMode="auto">
          <a:xfrm>
            <a:off x="1746250" y="1974850"/>
            <a:ext cx="0" cy="265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7" name="Line 51"/>
          <p:cNvSpPr>
            <a:spLocks noChangeShapeType="1"/>
          </p:cNvSpPr>
          <p:nvPr/>
        </p:nvSpPr>
        <p:spPr bwMode="auto">
          <a:xfrm>
            <a:off x="1746250" y="1957388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8" name="Text Box 52"/>
          <p:cNvSpPr txBox="1">
            <a:spLocks noChangeArrowheads="1"/>
          </p:cNvSpPr>
          <p:nvPr/>
        </p:nvSpPr>
        <p:spPr bwMode="auto">
          <a:xfrm>
            <a:off x="1884363" y="1755775"/>
            <a:ext cx="677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000">
                <a:solidFill>
                  <a:schemeClr val="tx1"/>
                </a:solidFill>
              </a:rPr>
              <a:t>node</a:t>
            </a:r>
          </a:p>
        </p:txBody>
      </p:sp>
      <p:sp>
        <p:nvSpPr>
          <p:cNvPr id="85009" name="Line 53"/>
          <p:cNvSpPr>
            <a:spLocks noChangeShapeType="1"/>
          </p:cNvSpPr>
          <p:nvPr/>
        </p:nvSpPr>
        <p:spPr bwMode="auto">
          <a:xfrm flipV="1">
            <a:off x="1976438" y="4197350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0" name="Line 54"/>
          <p:cNvSpPr>
            <a:spLocks noChangeShapeType="1"/>
          </p:cNvSpPr>
          <p:nvPr/>
        </p:nvSpPr>
        <p:spPr bwMode="auto">
          <a:xfrm>
            <a:off x="1976438" y="4462463"/>
            <a:ext cx="51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1" name="Text Box 55"/>
          <p:cNvSpPr txBox="1">
            <a:spLocks noChangeArrowheads="1"/>
          </p:cNvSpPr>
          <p:nvPr/>
        </p:nvSpPr>
        <p:spPr bwMode="auto">
          <a:xfrm>
            <a:off x="2413000" y="4278313"/>
            <a:ext cx="1101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000">
                <a:solidFill>
                  <a:schemeClr val="tx1"/>
                </a:solidFill>
              </a:rPr>
              <a:t>newnode</a:t>
            </a:r>
          </a:p>
        </p:txBody>
      </p:sp>
      <p:sp>
        <p:nvSpPr>
          <p:cNvPr id="85012" name="Line 56"/>
          <p:cNvSpPr>
            <a:spLocks noChangeShapeType="1"/>
          </p:cNvSpPr>
          <p:nvPr/>
        </p:nvSpPr>
        <p:spPr bwMode="auto">
          <a:xfrm>
            <a:off x="2311400" y="3862388"/>
            <a:ext cx="45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3" name="Line 57"/>
          <p:cNvSpPr>
            <a:spLocks noChangeShapeType="1"/>
          </p:cNvSpPr>
          <p:nvPr/>
        </p:nvSpPr>
        <p:spPr bwMode="auto">
          <a:xfrm>
            <a:off x="3087688" y="3862388"/>
            <a:ext cx="263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4" name="Line 58"/>
          <p:cNvSpPr>
            <a:spLocks noChangeShapeType="1"/>
          </p:cNvSpPr>
          <p:nvPr/>
        </p:nvSpPr>
        <p:spPr bwMode="auto">
          <a:xfrm>
            <a:off x="1835150" y="3862388"/>
            <a:ext cx="246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5" name="Line 59"/>
          <p:cNvSpPr>
            <a:spLocks noChangeShapeType="1"/>
          </p:cNvSpPr>
          <p:nvPr/>
        </p:nvSpPr>
        <p:spPr bwMode="auto">
          <a:xfrm>
            <a:off x="6051550" y="2540000"/>
            <a:ext cx="334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6" name="Line 60"/>
          <p:cNvSpPr>
            <a:spLocks noChangeShapeType="1"/>
          </p:cNvSpPr>
          <p:nvPr/>
        </p:nvSpPr>
        <p:spPr bwMode="auto">
          <a:xfrm>
            <a:off x="5434013" y="1993900"/>
            <a:ext cx="0" cy="26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7" name="Line 61"/>
          <p:cNvSpPr>
            <a:spLocks noChangeShapeType="1"/>
          </p:cNvSpPr>
          <p:nvPr/>
        </p:nvSpPr>
        <p:spPr bwMode="auto">
          <a:xfrm>
            <a:off x="5434013" y="1974850"/>
            <a:ext cx="51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8" name="Text Box 62"/>
          <p:cNvSpPr txBox="1">
            <a:spLocks noChangeArrowheads="1"/>
          </p:cNvSpPr>
          <p:nvPr/>
        </p:nvSpPr>
        <p:spPr bwMode="auto">
          <a:xfrm>
            <a:off x="5870575" y="1790700"/>
            <a:ext cx="677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000">
                <a:solidFill>
                  <a:schemeClr val="tx1"/>
                </a:solidFill>
              </a:rPr>
              <a:t>node</a:t>
            </a:r>
          </a:p>
        </p:txBody>
      </p:sp>
      <p:sp>
        <p:nvSpPr>
          <p:cNvPr id="85019" name="Line 64"/>
          <p:cNvSpPr>
            <a:spLocks noChangeShapeType="1"/>
          </p:cNvSpPr>
          <p:nvPr/>
        </p:nvSpPr>
        <p:spPr bwMode="auto">
          <a:xfrm>
            <a:off x="5610225" y="2944813"/>
            <a:ext cx="1428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0" name="Line 65"/>
          <p:cNvSpPr>
            <a:spLocks noChangeShapeType="1"/>
          </p:cNvSpPr>
          <p:nvPr/>
        </p:nvSpPr>
        <p:spPr bwMode="auto">
          <a:xfrm>
            <a:off x="7038975" y="2944813"/>
            <a:ext cx="0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1" name="Line 66"/>
          <p:cNvSpPr>
            <a:spLocks noChangeShapeType="1"/>
          </p:cNvSpPr>
          <p:nvPr/>
        </p:nvSpPr>
        <p:spPr bwMode="auto">
          <a:xfrm>
            <a:off x="6897688" y="2557463"/>
            <a:ext cx="0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2" name="Line 67"/>
          <p:cNvSpPr>
            <a:spLocks noChangeShapeType="1"/>
          </p:cNvSpPr>
          <p:nvPr/>
        </p:nvSpPr>
        <p:spPr bwMode="auto">
          <a:xfrm flipH="1">
            <a:off x="5486400" y="3086100"/>
            <a:ext cx="139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80"/>
          <p:cNvGrpSpPr>
            <a:grpSpLocks/>
          </p:cNvGrpSpPr>
          <p:nvPr/>
        </p:nvGrpSpPr>
        <p:grpSpPr bwMode="auto">
          <a:xfrm flipH="1">
            <a:off x="7004050" y="2522538"/>
            <a:ext cx="776288" cy="1304925"/>
            <a:chOff x="3012" y="2744"/>
            <a:chExt cx="489" cy="822"/>
          </a:xfrm>
        </p:grpSpPr>
        <p:sp>
          <p:nvSpPr>
            <p:cNvPr id="85032" name="Line 70"/>
            <p:cNvSpPr>
              <a:spLocks noChangeShapeType="1"/>
            </p:cNvSpPr>
            <p:nvPr/>
          </p:nvSpPr>
          <p:spPr bwMode="auto">
            <a:xfrm flipH="1">
              <a:off x="3012" y="356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3" name="Line 71"/>
            <p:cNvSpPr>
              <a:spLocks noChangeShapeType="1"/>
            </p:cNvSpPr>
            <p:nvPr/>
          </p:nvSpPr>
          <p:spPr bwMode="auto">
            <a:xfrm flipV="1">
              <a:off x="3012" y="2744"/>
              <a:ext cx="0" cy="8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4" name="Line 72"/>
            <p:cNvSpPr>
              <a:spLocks noChangeShapeType="1"/>
            </p:cNvSpPr>
            <p:nvPr/>
          </p:nvSpPr>
          <p:spPr bwMode="auto">
            <a:xfrm>
              <a:off x="3012" y="2744"/>
              <a:ext cx="3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4827588" y="2498725"/>
            <a:ext cx="776287" cy="1304925"/>
            <a:chOff x="3045" y="1578"/>
            <a:chExt cx="489" cy="822"/>
          </a:xfrm>
        </p:grpSpPr>
        <p:sp>
          <p:nvSpPr>
            <p:cNvPr id="85027" name="Line 75"/>
            <p:cNvSpPr>
              <a:spLocks noChangeShapeType="1"/>
            </p:cNvSpPr>
            <p:nvPr/>
          </p:nvSpPr>
          <p:spPr bwMode="auto">
            <a:xfrm>
              <a:off x="3534" y="1611"/>
              <a:ext cx="0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8" name="Line 76"/>
            <p:cNvSpPr>
              <a:spLocks noChangeShapeType="1"/>
            </p:cNvSpPr>
            <p:nvPr/>
          </p:nvSpPr>
          <p:spPr bwMode="auto">
            <a:xfrm>
              <a:off x="3467" y="1955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9" name="Line 77"/>
            <p:cNvSpPr>
              <a:spLocks noChangeShapeType="1"/>
            </p:cNvSpPr>
            <p:nvPr/>
          </p:nvSpPr>
          <p:spPr bwMode="auto">
            <a:xfrm flipH="1">
              <a:off x="3045" y="2400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0" name="Line 78"/>
            <p:cNvSpPr>
              <a:spLocks noChangeShapeType="1"/>
            </p:cNvSpPr>
            <p:nvPr/>
          </p:nvSpPr>
          <p:spPr bwMode="auto">
            <a:xfrm flipV="1">
              <a:off x="3045" y="1578"/>
              <a:ext cx="0" cy="8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1" name="Line 79"/>
            <p:cNvSpPr>
              <a:spLocks noChangeShapeType="1"/>
            </p:cNvSpPr>
            <p:nvPr/>
          </p:nvSpPr>
          <p:spPr bwMode="auto">
            <a:xfrm>
              <a:off x="3045" y="1578"/>
              <a:ext cx="3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25" name="Line 81"/>
          <p:cNvSpPr>
            <a:spLocks noChangeShapeType="1"/>
          </p:cNvSpPr>
          <p:nvPr/>
        </p:nvSpPr>
        <p:spPr bwMode="auto">
          <a:xfrm>
            <a:off x="2311400" y="2540000"/>
            <a:ext cx="38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6" name="Text Box 82"/>
          <p:cNvSpPr txBox="1">
            <a:spLocks noChangeArrowheads="1"/>
          </p:cNvSpPr>
          <p:nvPr/>
        </p:nvSpPr>
        <p:spPr bwMode="auto">
          <a:xfrm>
            <a:off x="931863" y="5018088"/>
            <a:ext cx="7519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000" b="1" u="sng">
                <a:solidFill>
                  <a:schemeClr val="tx1"/>
                </a:solidFill>
              </a:rPr>
              <a:t>*Figure 4.25: </a:t>
            </a:r>
            <a:r>
              <a:rPr lang="en-US" altLang="zh-TW" sz="2000" u="sng">
                <a:solidFill>
                  <a:schemeClr val="tx1"/>
                </a:solidFill>
              </a:rPr>
              <a:t>Insertion into an empty doubly linked circular list (p.181)</a:t>
            </a:r>
            <a:endParaRPr lang="en-US" altLang="zh-TW" sz="2000" b="1" u="sng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FD544-EEF8-4E95-8D18-E27A78476425}" type="slidenum">
              <a:rPr lang="en-US" altLang="zh-TW"/>
              <a:pPr>
                <a:defRPr/>
              </a:pPr>
              <a:t>33</a:t>
            </a:fld>
            <a:endParaRPr lang="en-US" altLang="zh-TW"/>
          </a:p>
        </p:txBody>
      </p:sp>
      <p:sp>
        <p:nvSpPr>
          <p:cNvPr id="86020" name="Rectangle 2"/>
          <p:cNvSpPr>
            <a:spLocks noChangeArrowheads="1"/>
          </p:cNvSpPr>
          <p:nvPr/>
        </p:nvSpPr>
        <p:spPr bwMode="auto">
          <a:xfrm>
            <a:off x="358775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defTabSz="762000"/>
            <a:r>
              <a:rPr lang="en-US" altLang="zh-TW">
                <a:solidFill>
                  <a:schemeClr val="tx1"/>
                </a:solidFill>
              </a:rPr>
              <a:t>Insert</a:t>
            </a:r>
          </a:p>
        </p:txBody>
      </p:sp>
      <p:sp>
        <p:nvSpPr>
          <p:cNvPr id="86021" name="Rectangle 3"/>
          <p:cNvSpPr>
            <a:spLocks noChangeArrowheads="1"/>
          </p:cNvSpPr>
          <p:nvPr/>
        </p:nvSpPr>
        <p:spPr bwMode="auto">
          <a:xfrm>
            <a:off x="830263" y="2024063"/>
            <a:ext cx="8313737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void dinsert(node_pointer node, node_pointer newnode)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altLang="zh-TW" sz="2000">
                <a:latin typeface="Courier New" pitchFamily="49" charset="0"/>
              </a:rPr>
              <a:t>(1) </a:t>
            </a: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newnode-&gt;llink = node;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altLang="zh-TW" sz="2000">
                <a:latin typeface="Courier New" pitchFamily="49" charset="0"/>
              </a:rPr>
              <a:t>(2) </a:t>
            </a: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newnode-&gt;rlink = node-&gt;rlink;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altLang="zh-TW" sz="2000">
                <a:latin typeface="Courier New" pitchFamily="49" charset="0"/>
              </a:rPr>
              <a:t>(3) </a:t>
            </a: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node-&gt;rlink-&gt;llink = newnode;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altLang="zh-TW" sz="2000">
                <a:latin typeface="Courier New" pitchFamily="49" charset="0"/>
              </a:rPr>
              <a:t>(4) </a:t>
            </a: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node-&gt;rlink = newnode;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  <a:p>
            <a:pPr algn="l" defTabSz="762000">
              <a:lnSpc>
                <a:spcPct val="40000"/>
              </a:lnSpc>
            </a:pPr>
            <a:endParaRPr lang="en-US" altLang="zh-TW" sz="2000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77963" y="4860925"/>
            <a:ext cx="1946275" cy="414338"/>
            <a:chOff x="887" y="3540"/>
            <a:chExt cx="1226" cy="261"/>
          </a:xfrm>
        </p:grpSpPr>
        <p:sp>
          <p:nvSpPr>
            <p:cNvPr id="86068" name="Rectangle 6"/>
            <p:cNvSpPr>
              <a:spLocks noChangeArrowheads="1"/>
            </p:cNvSpPr>
            <p:nvPr/>
          </p:nvSpPr>
          <p:spPr bwMode="auto">
            <a:xfrm>
              <a:off x="887" y="3544"/>
              <a:ext cx="1226" cy="2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9" name="Line 7"/>
            <p:cNvSpPr>
              <a:spLocks noChangeShapeType="1"/>
            </p:cNvSpPr>
            <p:nvPr/>
          </p:nvSpPr>
          <p:spPr bwMode="auto">
            <a:xfrm>
              <a:off x="1245" y="3548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0" name="Line 8"/>
            <p:cNvSpPr>
              <a:spLocks noChangeShapeType="1"/>
            </p:cNvSpPr>
            <p:nvPr/>
          </p:nvSpPr>
          <p:spPr bwMode="auto">
            <a:xfrm>
              <a:off x="1755" y="3540"/>
              <a:ext cx="0" cy="2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916363" y="4864100"/>
            <a:ext cx="1946275" cy="414338"/>
            <a:chOff x="2423" y="3542"/>
            <a:chExt cx="1226" cy="261"/>
          </a:xfrm>
        </p:grpSpPr>
        <p:sp>
          <p:nvSpPr>
            <p:cNvPr id="86065" name="Rectangle 10"/>
            <p:cNvSpPr>
              <a:spLocks noChangeArrowheads="1"/>
            </p:cNvSpPr>
            <p:nvPr/>
          </p:nvSpPr>
          <p:spPr bwMode="auto">
            <a:xfrm>
              <a:off x="2423" y="3546"/>
              <a:ext cx="1226" cy="2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6" name="Line 11"/>
            <p:cNvSpPr>
              <a:spLocks noChangeShapeType="1"/>
            </p:cNvSpPr>
            <p:nvPr/>
          </p:nvSpPr>
          <p:spPr bwMode="auto">
            <a:xfrm>
              <a:off x="2781" y="3550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7" name="Line 12"/>
            <p:cNvSpPr>
              <a:spLocks noChangeShapeType="1"/>
            </p:cNvSpPr>
            <p:nvPr/>
          </p:nvSpPr>
          <p:spPr bwMode="auto">
            <a:xfrm>
              <a:off x="3291" y="3542"/>
              <a:ext cx="0" cy="2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418263" y="4864100"/>
            <a:ext cx="1946275" cy="414338"/>
            <a:chOff x="3999" y="3542"/>
            <a:chExt cx="1226" cy="261"/>
          </a:xfrm>
        </p:grpSpPr>
        <p:sp>
          <p:nvSpPr>
            <p:cNvPr id="86062" name="Rectangle 14"/>
            <p:cNvSpPr>
              <a:spLocks noChangeArrowheads="1"/>
            </p:cNvSpPr>
            <p:nvPr/>
          </p:nvSpPr>
          <p:spPr bwMode="auto">
            <a:xfrm>
              <a:off x="3999" y="3546"/>
              <a:ext cx="1226" cy="2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3" name="Line 15"/>
            <p:cNvSpPr>
              <a:spLocks noChangeShapeType="1"/>
            </p:cNvSpPr>
            <p:nvPr/>
          </p:nvSpPr>
          <p:spPr bwMode="auto">
            <a:xfrm>
              <a:off x="4357" y="3550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4" name="Line 16"/>
            <p:cNvSpPr>
              <a:spLocks noChangeShapeType="1"/>
            </p:cNvSpPr>
            <p:nvPr/>
          </p:nvSpPr>
          <p:spPr bwMode="auto">
            <a:xfrm>
              <a:off x="4867" y="3542"/>
              <a:ext cx="0" cy="2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25" name="Line 17"/>
          <p:cNvSpPr>
            <a:spLocks noChangeShapeType="1"/>
          </p:cNvSpPr>
          <p:nvPr/>
        </p:nvSpPr>
        <p:spPr bwMode="auto">
          <a:xfrm>
            <a:off x="3209925" y="5173663"/>
            <a:ext cx="706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6" name="Line 18"/>
          <p:cNvSpPr>
            <a:spLocks noChangeShapeType="1"/>
          </p:cNvSpPr>
          <p:nvPr/>
        </p:nvSpPr>
        <p:spPr bwMode="auto">
          <a:xfrm flipH="1">
            <a:off x="3446463" y="5010150"/>
            <a:ext cx="67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7" name="Line 19"/>
          <p:cNvSpPr>
            <a:spLocks noChangeShapeType="1"/>
          </p:cNvSpPr>
          <p:nvPr/>
        </p:nvSpPr>
        <p:spPr bwMode="auto">
          <a:xfrm>
            <a:off x="5641975" y="5173663"/>
            <a:ext cx="766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8" name="Line 20"/>
          <p:cNvSpPr>
            <a:spLocks noChangeShapeType="1"/>
          </p:cNvSpPr>
          <p:nvPr/>
        </p:nvSpPr>
        <p:spPr bwMode="auto">
          <a:xfrm flipH="1">
            <a:off x="5864225" y="4995863"/>
            <a:ext cx="7350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4133850" y="3951288"/>
            <a:ext cx="1946275" cy="414337"/>
            <a:chOff x="2560" y="2967"/>
            <a:chExt cx="1226" cy="261"/>
          </a:xfrm>
        </p:grpSpPr>
        <p:sp>
          <p:nvSpPr>
            <p:cNvPr id="86059" name="Rectangle 22"/>
            <p:cNvSpPr>
              <a:spLocks noChangeArrowheads="1"/>
            </p:cNvSpPr>
            <p:nvPr/>
          </p:nvSpPr>
          <p:spPr bwMode="auto">
            <a:xfrm>
              <a:off x="2560" y="2971"/>
              <a:ext cx="1226" cy="2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0" name="Line 23"/>
            <p:cNvSpPr>
              <a:spLocks noChangeShapeType="1"/>
            </p:cNvSpPr>
            <p:nvPr/>
          </p:nvSpPr>
          <p:spPr bwMode="auto">
            <a:xfrm>
              <a:off x="2917" y="2975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1" name="Line 24"/>
            <p:cNvSpPr>
              <a:spLocks noChangeShapeType="1"/>
            </p:cNvSpPr>
            <p:nvPr/>
          </p:nvSpPr>
          <p:spPr bwMode="auto">
            <a:xfrm>
              <a:off x="3428" y="2967"/>
              <a:ext cx="0" cy="2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30" name="Line 25"/>
          <p:cNvSpPr>
            <a:spLocks noChangeShapeType="1"/>
          </p:cNvSpPr>
          <p:nvPr/>
        </p:nvSpPr>
        <p:spPr bwMode="auto">
          <a:xfrm>
            <a:off x="8161338" y="5173663"/>
            <a:ext cx="547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1" name="Line 26"/>
          <p:cNvSpPr>
            <a:spLocks noChangeShapeType="1"/>
          </p:cNvSpPr>
          <p:nvPr/>
        </p:nvSpPr>
        <p:spPr bwMode="auto">
          <a:xfrm flipV="1">
            <a:off x="8721725" y="4167188"/>
            <a:ext cx="0" cy="993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2" name="Line 27"/>
          <p:cNvSpPr>
            <a:spLocks noChangeShapeType="1"/>
          </p:cNvSpPr>
          <p:nvPr/>
        </p:nvSpPr>
        <p:spPr bwMode="auto">
          <a:xfrm>
            <a:off x="6083300" y="4152900"/>
            <a:ext cx="2638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3" name="Line 28"/>
          <p:cNvSpPr>
            <a:spLocks noChangeShapeType="1"/>
          </p:cNvSpPr>
          <p:nvPr/>
        </p:nvSpPr>
        <p:spPr bwMode="auto">
          <a:xfrm flipH="1">
            <a:off x="1176338" y="4995863"/>
            <a:ext cx="530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4" name="Line 29"/>
          <p:cNvSpPr>
            <a:spLocks noChangeShapeType="1"/>
          </p:cNvSpPr>
          <p:nvPr/>
        </p:nvSpPr>
        <p:spPr bwMode="auto">
          <a:xfrm flipV="1">
            <a:off x="1190625" y="4221163"/>
            <a:ext cx="0" cy="774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5" name="Line 30"/>
          <p:cNvSpPr>
            <a:spLocks noChangeShapeType="1"/>
          </p:cNvSpPr>
          <p:nvPr/>
        </p:nvSpPr>
        <p:spPr bwMode="auto">
          <a:xfrm>
            <a:off x="1176338" y="4206875"/>
            <a:ext cx="294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6" name="Line 31"/>
          <p:cNvSpPr>
            <a:spLocks noChangeShapeType="1"/>
          </p:cNvSpPr>
          <p:nvPr/>
        </p:nvSpPr>
        <p:spPr bwMode="auto">
          <a:xfrm>
            <a:off x="3416300" y="4057650"/>
            <a:ext cx="706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7" name="Rectangle 32"/>
          <p:cNvSpPr>
            <a:spLocks noChangeArrowheads="1"/>
          </p:cNvSpPr>
          <p:nvPr/>
        </p:nvSpPr>
        <p:spPr bwMode="auto">
          <a:xfrm>
            <a:off x="2622550" y="3703638"/>
            <a:ext cx="122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000">
                <a:solidFill>
                  <a:schemeClr val="tx1"/>
                </a:solidFill>
              </a:rPr>
              <a:t>head node</a:t>
            </a:r>
          </a:p>
        </p:txBody>
      </p:sp>
      <p:sp>
        <p:nvSpPr>
          <p:cNvPr id="86038" name="Line 33"/>
          <p:cNvSpPr>
            <a:spLocks noChangeShapeType="1"/>
          </p:cNvSpPr>
          <p:nvPr/>
        </p:nvSpPr>
        <p:spPr bwMode="auto">
          <a:xfrm>
            <a:off x="5803900" y="4233863"/>
            <a:ext cx="0" cy="341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9" name="Line 34"/>
          <p:cNvSpPr>
            <a:spLocks noChangeShapeType="1"/>
          </p:cNvSpPr>
          <p:nvPr/>
        </p:nvSpPr>
        <p:spPr bwMode="auto">
          <a:xfrm>
            <a:off x="3133725" y="4602163"/>
            <a:ext cx="2654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40" name="Line 35"/>
          <p:cNvSpPr>
            <a:spLocks noChangeShapeType="1"/>
          </p:cNvSpPr>
          <p:nvPr/>
        </p:nvSpPr>
        <p:spPr bwMode="auto">
          <a:xfrm>
            <a:off x="3136900" y="4602163"/>
            <a:ext cx="0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41" name="Line 36"/>
          <p:cNvSpPr>
            <a:spLocks noChangeShapeType="1"/>
          </p:cNvSpPr>
          <p:nvPr/>
        </p:nvSpPr>
        <p:spPr bwMode="auto">
          <a:xfrm>
            <a:off x="4403725" y="4221163"/>
            <a:ext cx="0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42" name="Line 37"/>
          <p:cNvSpPr>
            <a:spLocks noChangeShapeType="1"/>
          </p:cNvSpPr>
          <p:nvPr/>
        </p:nvSpPr>
        <p:spPr bwMode="auto">
          <a:xfrm>
            <a:off x="4403725" y="4519613"/>
            <a:ext cx="268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43" name="Line 38"/>
          <p:cNvSpPr>
            <a:spLocks noChangeShapeType="1"/>
          </p:cNvSpPr>
          <p:nvPr/>
        </p:nvSpPr>
        <p:spPr bwMode="auto">
          <a:xfrm>
            <a:off x="7100888" y="4519613"/>
            <a:ext cx="0" cy="341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44" name="Rectangle 39"/>
          <p:cNvSpPr>
            <a:spLocks noChangeArrowheads="1"/>
          </p:cNvSpPr>
          <p:nvPr/>
        </p:nvSpPr>
        <p:spPr bwMode="auto">
          <a:xfrm>
            <a:off x="1398588" y="4930775"/>
            <a:ext cx="195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000">
                <a:solidFill>
                  <a:schemeClr val="tx1"/>
                </a:solidFill>
              </a:rPr>
              <a:t>llink   item   rlink</a:t>
            </a:r>
          </a:p>
        </p:txBody>
      </p: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3916363" y="5743575"/>
            <a:ext cx="1946275" cy="414338"/>
            <a:chOff x="2560" y="2967"/>
            <a:chExt cx="1226" cy="261"/>
          </a:xfrm>
        </p:grpSpPr>
        <p:sp>
          <p:nvSpPr>
            <p:cNvPr id="86056" name="Rectangle 41"/>
            <p:cNvSpPr>
              <a:spLocks noChangeArrowheads="1"/>
            </p:cNvSpPr>
            <p:nvPr/>
          </p:nvSpPr>
          <p:spPr bwMode="auto">
            <a:xfrm>
              <a:off x="2560" y="2971"/>
              <a:ext cx="1226" cy="257"/>
            </a:xfrm>
            <a:prstGeom prst="rect">
              <a:avLst/>
            </a:prstGeom>
            <a:noFill/>
            <a:ln w="12700">
              <a:solidFill>
                <a:srgbClr val="3366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7" name="Line 42"/>
            <p:cNvSpPr>
              <a:spLocks noChangeShapeType="1"/>
            </p:cNvSpPr>
            <p:nvPr/>
          </p:nvSpPr>
          <p:spPr bwMode="auto">
            <a:xfrm>
              <a:off x="2917" y="2975"/>
              <a:ext cx="0" cy="249"/>
            </a:xfrm>
            <a:prstGeom prst="line">
              <a:avLst/>
            </a:prstGeom>
            <a:noFill/>
            <a:ln w="12700">
              <a:solidFill>
                <a:srgbClr val="3366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8" name="Line 43"/>
            <p:cNvSpPr>
              <a:spLocks noChangeShapeType="1"/>
            </p:cNvSpPr>
            <p:nvPr/>
          </p:nvSpPr>
          <p:spPr bwMode="auto">
            <a:xfrm>
              <a:off x="3428" y="2967"/>
              <a:ext cx="0" cy="257"/>
            </a:xfrm>
            <a:prstGeom prst="line">
              <a:avLst/>
            </a:prstGeom>
            <a:noFill/>
            <a:ln w="12700">
              <a:solidFill>
                <a:srgbClr val="3366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46" name="Line 45"/>
          <p:cNvSpPr>
            <a:spLocks noChangeShapeType="1"/>
          </p:cNvSpPr>
          <p:nvPr/>
        </p:nvSpPr>
        <p:spPr bwMode="auto">
          <a:xfrm>
            <a:off x="5715000" y="5961063"/>
            <a:ext cx="600075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47" name="Line 47"/>
          <p:cNvSpPr>
            <a:spLocks noChangeShapeType="1"/>
          </p:cNvSpPr>
          <p:nvPr/>
        </p:nvSpPr>
        <p:spPr bwMode="auto">
          <a:xfrm flipH="1" flipV="1">
            <a:off x="5786438" y="5291138"/>
            <a:ext cx="511175" cy="6699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48" name="Line 48"/>
          <p:cNvSpPr>
            <a:spLocks noChangeShapeType="1"/>
          </p:cNvSpPr>
          <p:nvPr/>
        </p:nvSpPr>
        <p:spPr bwMode="auto">
          <a:xfrm>
            <a:off x="4303713" y="5202238"/>
            <a:ext cx="0" cy="617537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49" name="Line 49"/>
          <p:cNvSpPr>
            <a:spLocks noChangeShapeType="1"/>
          </p:cNvSpPr>
          <p:nvPr/>
        </p:nvSpPr>
        <p:spPr bwMode="auto">
          <a:xfrm flipH="1" flipV="1">
            <a:off x="3228975" y="5291138"/>
            <a:ext cx="739775" cy="741362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50" name="Line 50"/>
          <p:cNvSpPr>
            <a:spLocks noChangeShapeType="1"/>
          </p:cNvSpPr>
          <p:nvPr/>
        </p:nvSpPr>
        <p:spPr bwMode="auto">
          <a:xfrm>
            <a:off x="3122613" y="5256213"/>
            <a:ext cx="0" cy="7588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51" name="Line 51"/>
          <p:cNvSpPr>
            <a:spLocks noChangeShapeType="1"/>
          </p:cNvSpPr>
          <p:nvPr/>
        </p:nvSpPr>
        <p:spPr bwMode="auto">
          <a:xfrm>
            <a:off x="3140075" y="5995988"/>
            <a:ext cx="79375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52" name="Text Box 52"/>
          <p:cNvSpPr txBox="1">
            <a:spLocks noChangeArrowheads="1"/>
          </p:cNvSpPr>
          <p:nvPr/>
        </p:nvSpPr>
        <p:spPr bwMode="auto">
          <a:xfrm>
            <a:off x="5957888" y="53752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(2)</a:t>
            </a:r>
          </a:p>
        </p:txBody>
      </p:sp>
      <p:sp>
        <p:nvSpPr>
          <p:cNvPr id="86053" name="Text Box 53"/>
          <p:cNvSpPr txBox="1">
            <a:spLocks noChangeArrowheads="1"/>
          </p:cNvSpPr>
          <p:nvPr/>
        </p:nvSpPr>
        <p:spPr bwMode="auto">
          <a:xfrm>
            <a:off x="2535238" y="548005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(4)</a:t>
            </a:r>
          </a:p>
        </p:txBody>
      </p:sp>
      <p:sp>
        <p:nvSpPr>
          <p:cNvPr id="86054" name="Text Box 54"/>
          <p:cNvSpPr txBox="1">
            <a:spLocks noChangeArrowheads="1"/>
          </p:cNvSpPr>
          <p:nvPr/>
        </p:nvSpPr>
        <p:spPr bwMode="auto">
          <a:xfrm>
            <a:off x="3259138" y="5233988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(1)</a:t>
            </a:r>
          </a:p>
        </p:txBody>
      </p:sp>
      <p:sp>
        <p:nvSpPr>
          <p:cNvPr id="86055" name="Text Box 55"/>
          <p:cNvSpPr txBox="1">
            <a:spLocks noChangeArrowheads="1"/>
          </p:cNvSpPr>
          <p:nvPr/>
        </p:nvSpPr>
        <p:spPr bwMode="auto">
          <a:xfrm>
            <a:off x="4157663" y="5268913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(3)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769972-81E2-466D-98D1-5B7518768DB6}" type="slidenum">
              <a:rPr lang="en-US" altLang="zh-TW"/>
              <a:pPr>
                <a:defRPr/>
              </a:pPr>
              <a:t>34</a:t>
            </a:fld>
            <a:endParaRPr lang="en-US" altLang="zh-TW"/>
          </a:p>
        </p:txBody>
      </p:sp>
      <p:sp>
        <p:nvSpPr>
          <p:cNvPr id="87044" name="Rectangle 6"/>
          <p:cNvSpPr>
            <a:spLocks noChangeArrowheads="1"/>
          </p:cNvSpPr>
          <p:nvPr/>
        </p:nvSpPr>
        <p:spPr bwMode="auto">
          <a:xfrm>
            <a:off x="358775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defTabSz="762000"/>
            <a:r>
              <a:rPr lang="en-US" altLang="zh-TW">
                <a:solidFill>
                  <a:schemeClr val="tx1"/>
                </a:solidFill>
              </a:rPr>
              <a:t>Delete</a:t>
            </a:r>
          </a:p>
        </p:txBody>
      </p:sp>
      <p:sp>
        <p:nvSpPr>
          <p:cNvPr id="87045" name="Rectangle 7"/>
          <p:cNvSpPr>
            <a:spLocks noChangeArrowheads="1"/>
          </p:cNvSpPr>
          <p:nvPr/>
        </p:nvSpPr>
        <p:spPr bwMode="auto">
          <a:xfrm>
            <a:off x="744538" y="1606550"/>
            <a:ext cx="8134350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 defTabSz="762000">
              <a:lnSpc>
                <a:spcPct val="40000"/>
              </a:lnSpc>
            </a:pPr>
            <a:endParaRPr lang="en-US" altLang="zh-TW" sz="2000">
              <a:solidFill>
                <a:schemeClr val="tx1"/>
              </a:solidFill>
              <a:latin typeface="Courier New" pitchFamily="49" charset="0"/>
            </a:endParaRP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void ddelete(node_pointer node, node_pointer deleted)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    if (node==deleted) printf(“Deletion of head node</a:t>
            </a:r>
            <a:b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</a:b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                             not permitted.\n”);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    else {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        </a:t>
            </a:r>
            <a:r>
              <a:rPr lang="en-US" altLang="zh-TW" sz="2000">
                <a:latin typeface="Courier New" pitchFamily="49" charset="0"/>
              </a:rPr>
              <a:t>(1) </a:t>
            </a: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deleted-&gt;llink-&gt;rlink= deleted-&gt;rlink;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        </a:t>
            </a:r>
            <a:r>
              <a:rPr lang="en-US" altLang="zh-TW" sz="2000">
                <a:latin typeface="Courier New" pitchFamily="49" charset="0"/>
              </a:rPr>
              <a:t>(2) </a:t>
            </a: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deleted-&gt;rlink-&gt;llink= deleted-&gt;llink;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            free(deleted);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408113" y="5619750"/>
            <a:ext cx="1946275" cy="414338"/>
            <a:chOff x="887" y="3540"/>
            <a:chExt cx="1226" cy="261"/>
          </a:xfrm>
        </p:grpSpPr>
        <p:sp>
          <p:nvSpPr>
            <p:cNvPr id="87086" name="Rectangle 9"/>
            <p:cNvSpPr>
              <a:spLocks noChangeArrowheads="1"/>
            </p:cNvSpPr>
            <p:nvPr/>
          </p:nvSpPr>
          <p:spPr bwMode="auto">
            <a:xfrm>
              <a:off x="887" y="3544"/>
              <a:ext cx="1226" cy="2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7" name="Line 10"/>
            <p:cNvSpPr>
              <a:spLocks noChangeShapeType="1"/>
            </p:cNvSpPr>
            <p:nvPr/>
          </p:nvSpPr>
          <p:spPr bwMode="auto">
            <a:xfrm>
              <a:off x="1245" y="3548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8" name="Line 11"/>
            <p:cNvSpPr>
              <a:spLocks noChangeShapeType="1"/>
            </p:cNvSpPr>
            <p:nvPr/>
          </p:nvSpPr>
          <p:spPr bwMode="auto">
            <a:xfrm>
              <a:off x="1755" y="3540"/>
              <a:ext cx="0" cy="2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846513" y="5622925"/>
            <a:ext cx="1946275" cy="414338"/>
            <a:chOff x="2423" y="3542"/>
            <a:chExt cx="1226" cy="261"/>
          </a:xfrm>
        </p:grpSpPr>
        <p:sp>
          <p:nvSpPr>
            <p:cNvPr id="87083" name="Rectangle 13"/>
            <p:cNvSpPr>
              <a:spLocks noChangeArrowheads="1"/>
            </p:cNvSpPr>
            <p:nvPr/>
          </p:nvSpPr>
          <p:spPr bwMode="auto">
            <a:xfrm>
              <a:off x="2423" y="3546"/>
              <a:ext cx="1226" cy="2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4" name="Line 14"/>
            <p:cNvSpPr>
              <a:spLocks noChangeShapeType="1"/>
            </p:cNvSpPr>
            <p:nvPr/>
          </p:nvSpPr>
          <p:spPr bwMode="auto">
            <a:xfrm>
              <a:off x="2781" y="3550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5" name="Line 15"/>
            <p:cNvSpPr>
              <a:spLocks noChangeShapeType="1"/>
            </p:cNvSpPr>
            <p:nvPr/>
          </p:nvSpPr>
          <p:spPr bwMode="auto">
            <a:xfrm>
              <a:off x="3291" y="3542"/>
              <a:ext cx="0" cy="2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348413" y="5622925"/>
            <a:ext cx="1946275" cy="414338"/>
            <a:chOff x="3999" y="3542"/>
            <a:chExt cx="1226" cy="261"/>
          </a:xfrm>
        </p:grpSpPr>
        <p:sp>
          <p:nvSpPr>
            <p:cNvPr id="87080" name="Rectangle 17"/>
            <p:cNvSpPr>
              <a:spLocks noChangeArrowheads="1"/>
            </p:cNvSpPr>
            <p:nvPr/>
          </p:nvSpPr>
          <p:spPr bwMode="auto">
            <a:xfrm>
              <a:off x="3999" y="3546"/>
              <a:ext cx="1226" cy="2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1" name="Line 18"/>
            <p:cNvSpPr>
              <a:spLocks noChangeShapeType="1"/>
            </p:cNvSpPr>
            <p:nvPr/>
          </p:nvSpPr>
          <p:spPr bwMode="auto">
            <a:xfrm>
              <a:off x="4357" y="3550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2" name="Line 19"/>
            <p:cNvSpPr>
              <a:spLocks noChangeShapeType="1"/>
            </p:cNvSpPr>
            <p:nvPr/>
          </p:nvSpPr>
          <p:spPr bwMode="auto">
            <a:xfrm>
              <a:off x="4867" y="3542"/>
              <a:ext cx="0" cy="2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49" name="Line 20"/>
          <p:cNvSpPr>
            <a:spLocks noChangeShapeType="1"/>
          </p:cNvSpPr>
          <p:nvPr/>
        </p:nvSpPr>
        <p:spPr bwMode="auto">
          <a:xfrm>
            <a:off x="3140075" y="5932488"/>
            <a:ext cx="706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0" name="Line 21"/>
          <p:cNvSpPr>
            <a:spLocks noChangeShapeType="1"/>
          </p:cNvSpPr>
          <p:nvPr/>
        </p:nvSpPr>
        <p:spPr bwMode="auto">
          <a:xfrm flipH="1">
            <a:off x="3376613" y="5768975"/>
            <a:ext cx="67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1" name="Line 22"/>
          <p:cNvSpPr>
            <a:spLocks noChangeShapeType="1"/>
          </p:cNvSpPr>
          <p:nvPr/>
        </p:nvSpPr>
        <p:spPr bwMode="auto">
          <a:xfrm>
            <a:off x="5572125" y="5932488"/>
            <a:ext cx="766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2" name="Line 23"/>
          <p:cNvSpPr>
            <a:spLocks noChangeShapeType="1"/>
          </p:cNvSpPr>
          <p:nvPr/>
        </p:nvSpPr>
        <p:spPr bwMode="auto">
          <a:xfrm flipH="1">
            <a:off x="5794375" y="5754688"/>
            <a:ext cx="7350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064000" y="4710113"/>
            <a:ext cx="1946275" cy="414337"/>
            <a:chOff x="2560" y="2967"/>
            <a:chExt cx="1226" cy="261"/>
          </a:xfrm>
        </p:grpSpPr>
        <p:sp>
          <p:nvSpPr>
            <p:cNvPr id="87077" name="Rectangle 25"/>
            <p:cNvSpPr>
              <a:spLocks noChangeArrowheads="1"/>
            </p:cNvSpPr>
            <p:nvPr/>
          </p:nvSpPr>
          <p:spPr bwMode="auto">
            <a:xfrm>
              <a:off x="2560" y="2971"/>
              <a:ext cx="1226" cy="2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8" name="Line 26"/>
            <p:cNvSpPr>
              <a:spLocks noChangeShapeType="1"/>
            </p:cNvSpPr>
            <p:nvPr/>
          </p:nvSpPr>
          <p:spPr bwMode="auto">
            <a:xfrm>
              <a:off x="2917" y="2975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9" name="Line 27"/>
            <p:cNvSpPr>
              <a:spLocks noChangeShapeType="1"/>
            </p:cNvSpPr>
            <p:nvPr/>
          </p:nvSpPr>
          <p:spPr bwMode="auto">
            <a:xfrm>
              <a:off x="3428" y="2967"/>
              <a:ext cx="0" cy="2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54" name="Line 28"/>
          <p:cNvSpPr>
            <a:spLocks noChangeShapeType="1"/>
          </p:cNvSpPr>
          <p:nvPr/>
        </p:nvSpPr>
        <p:spPr bwMode="auto">
          <a:xfrm>
            <a:off x="8091488" y="5932488"/>
            <a:ext cx="547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5" name="Line 29"/>
          <p:cNvSpPr>
            <a:spLocks noChangeShapeType="1"/>
          </p:cNvSpPr>
          <p:nvPr/>
        </p:nvSpPr>
        <p:spPr bwMode="auto">
          <a:xfrm flipV="1">
            <a:off x="8651875" y="4926013"/>
            <a:ext cx="0" cy="993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6" name="Line 30"/>
          <p:cNvSpPr>
            <a:spLocks noChangeShapeType="1"/>
          </p:cNvSpPr>
          <p:nvPr/>
        </p:nvSpPr>
        <p:spPr bwMode="auto">
          <a:xfrm>
            <a:off x="6013450" y="4911725"/>
            <a:ext cx="2638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7" name="Line 31"/>
          <p:cNvSpPr>
            <a:spLocks noChangeShapeType="1"/>
          </p:cNvSpPr>
          <p:nvPr/>
        </p:nvSpPr>
        <p:spPr bwMode="auto">
          <a:xfrm flipH="1">
            <a:off x="1106488" y="5754688"/>
            <a:ext cx="530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8" name="Line 32"/>
          <p:cNvSpPr>
            <a:spLocks noChangeShapeType="1"/>
          </p:cNvSpPr>
          <p:nvPr/>
        </p:nvSpPr>
        <p:spPr bwMode="auto">
          <a:xfrm flipV="1">
            <a:off x="1120775" y="4979988"/>
            <a:ext cx="0" cy="774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9" name="Line 33"/>
          <p:cNvSpPr>
            <a:spLocks noChangeShapeType="1"/>
          </p:cNvSpPr>
          <p:nvPr/>
        </p:nvSpPr>
        <p:spPr bwMode="auto">
          <a:xfrm>
            <a:off x="1106488" y="4965700"/>
            <a:ext cx="294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60" name="Line 34"/>
          <p:cNvSpPr>
            <a:spLocks noChangeShapeType="1"/>
          </p:cNvSpPr>
          <p:nvPr/>
        </p:nvSpPr>
        <p:spPr bwMode="auto">
          <a:xfrm>
            <a:off x="3346450" y="4816475"/>
            <a:ext cx="706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61" name="Rectangle 35"/>
          <p:cNvSpPr>
            <a:spLocks noChangeArrowheads="1"/>
          </p:cNvSpPr>
          <p:nvPr/>
        </p:nvSpPr>
        <p:spPr bwMode="auto">
          <a:xfrm>
            <a:off x="2552700" y="4462463"/>
            <a:ext cx="122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000">
                <a:solidFill>
                  <a:schemeClr val="tx1"/>
                </a:solidFill>
              </a:rPr>
              <a:t>head node</a:t>
            </a:r>
          </a:p>
        </p:txBody>
      </p:sp>
      <p:sp>
        <p:nvSpPr>
          <p:cNvPr id="87062" name="Line 36"/>
          <p:cNvSpPr>
            <a:spLocks noChangeShapeType="1"/>
          </p:cNvSpPr>
          <p:nvPr/>
        </p:nvSpPr>
        <p:spPr bwMode="auto">
          <a:xfrm>
            <a:off x="5734050" y="4992688"/>
            <a:ext cx="0" cy="341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63" name="Line 37"/>
          <p:cNvSpPr>
            <a:spLocks noChangeShapeType="1"/>
          </p:cNvSpPr>
          <p:nvPr/>
        </p:nvSpPr>
        <p:spPr bwMode="auto">
          <a:xfrm>
            <a:off x="3063875" y="5360988"/>
            <a:ext cx="2654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64" name="Line 38"/>
          <p:cNvSpPr>
            <a:spLocks noChangeShapeType="1"/>
          </p:cNvSpPr>
          <p:nvPr/>
        </p:nvSpPr>
        <p:spPr bwMode="auto">
          <a:xfrm>
            <a:off x="3067050" y="5360988"/>
            <a:ext cx="0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65" name="Line 39"/>
          <p:cNvSpPr>
            <a:spLocks noChangeShapeType="1"/>
          </p:cNvSpPr>
          <p:nvPr/>
        </p:nvSpPr>
        <p:spPr bwMode="auto">
          <a:xfrm>
            <a:off x="4333875" y="4979988"/>
            <a:ext cx="0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66" name="Line 40"/>
          <p:cNvSpPr>
            <a:spLocks noChangeShapeType="1"/>
          </p:cNvSpPr>
          <p:nvPr/>
        </p:nvSpPr>
        <p:spPr bwMode="auto">
          <a:xfrm>
            <a:off x="4333875" y="5278438"/>
            <a:ext cx="268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67" name="Line 41"/>
          <p:cNvSpPr>
            <a:spLocks noChangeShapeType="1"/>
          </p:cNvSpPr>
          <p:nvPr/>
        </p:nvSpPr>
        <p:spPr bwMode="auto">
          <a:xfrm>
            <a:off x="7031038" y="5278438"/>
            <a:ext cx="0" cy="341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68" name="Rectangle 42"/>
          <p:cNvSpPr>
            <a:spLocks noChangeArrowheads="1"/>
          </p:cNvSpPr>
          <p:nvPr/>
        </p:nvSpPr>
        <p:spPr bwMode="auto">
          <a:xfrm>
            <a:off x="1328738" y="5689600"/>
            <a:ext cx="196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000">
                <a:solidFill>
                  <a:schemeClr val="tx1"/>
                </a:solidFill>
              </a:rPr>
              <a:t>llink   item   rlink</a:t>
            </a:r>
          </a:p>
        </p:txBody>
      </p:sp>
      <p:sp>
        <p:nvSpPr>
          <p:cNvPr id="87069" name="Line 44"/>
          <p:cNvSpPr>
            <a:spLocks noChangeShapeType="1"/>
          </p:cNvSpPr>
          <p:nvPr/>
        </p:nvSpPr>
        <p:spPr bwMode="auto">
          <a:xfrm flipV="1">
            <a:off x="3263900" y="5467350"/>
            <a:ext cx="0" cy="265113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70" name="Line 45"/>
          <p:cNvSpPr>
            <a:spLocks noChangeShapeType="1"/>
          </p:cNvSpPr>
          <p:nvPr/>
        </p:nvSpPr>
        <p:spPr bwMode="auto">
          <a:xfrm>
            <a:off x="3281363" y="5502275"/>
            <a:ext cx="3298825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71" name="Line 46"/>
          <p:cNvSpPr>
            <a:spLocks noChangeShapeType="1"/>
          </p:cNvSpPr>
          <p:nvPr/>
        </p:nvSpPr>
        <p:spPr bwMode="auto">
          <a:xfrm>
            <a:off x="6562725" y="5572125"/>
            <a:ext cx="34925" cy="539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72" name="Line 47"/>
          <p:cNvSpPr>
            <a:spLocks noChangeShapeType="1"/>
          </p:cNvSpPr>
          <p:nvPr/>
        </p:nvSpPr>
        <p:spPr bwMode="auto">
          <a:xfrm flipH="1">
            <a:off x="6613525" y="6015038"/>
            <a:ext cx="1588" cy="1746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73" name="Line 48"/>
          <p:cNvSpPr>
            <a:spLocks noChangeShapeType="1"/>
          </p:cNvSpPr>
          <p:nvPr/>
        </p:nvSpPr>
        <p:spPr bwMode="auto">
          <a:xfrm flipH="1">
            <a:off x="3228975" y="6191250"/>
            <a:ext cx="34036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74" name="Line 49"/>
          <p:cNvSpPr>
            <a:spLocks noChangeShapeType="1"/>
          </p:cNvSpPr>
          <p:nvPr/>
        </p:nvSpPr>
        <p:spPr bwMode="auto">
          <a:xfrm flipV="1">
            <a:off x="3246438" y="6067425"/>
            <a:ext cx="0" cy="141288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75" name="Text Box 50"/>
          <p:cNvSpPr txBox="1">
            <a:spLocks noChangeArrowheads="1"/>
          </p:cNvSpPr>
          <p:nvPr/>
        </p:nvSpPr>
        <p:spPr bwMode="auto">
          <a:xfrm>
            <a:off x="4705350" y="525145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(1)</a:t>
            </a:r>
          </a:p>
        </p:txBody>
      </p:sp>
      <p:sp>
        <p:nvSpPr>
          <p:cNvPr id="87076" name="Text Box 51"/>
          <p:cNvSpPr txBox="1">
            <a:spLocks noChangeArrowheads="1"/>
          </p:cNvSpPr>
          <p:nvPr/>
        </p:nvSpPr>
        <p:spPr bwMode="auto">
          <a:xfrm>
            <a:off x="4705350" y="59213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(2)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E2112-AD9C-41F1-BB60-6347431E8F9E}" type="slidenum">
              <a:rPr lang="en-US" altLang="zh-TW"/>
              <a:pPr>
                <a:defRPr/>
              </a:pPr>
              <a:t>35</a:t>
            </a:fld>
            <a:endParaRPr lang="en-US" altLang="zh-TW"/>
          </a:p>
        </p:txBody>
      </p:sp>
      <p:sp>
        <p:nvSpPr>
          <p:cNvPr id="81924" name="Text Box 2"/>
          <p:cNvSpPr txBox="1">
            <a:spLocks noChangeArrowheads="1"/>
          </p:cNvSpPr>
          <p:nvPr/>
        </p:nvSpPr>
        <p:spPr bwMode="auto">
          <a:xfrm>
            <a:off x="2967038" y="1042988"/>
            <a:ext cx="3389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chemeClr val="tx1"/>
                </a:solidFill>
              </a:rPr>
              <a:t>Doubly Linked List</a:t>
            </a:r>
          </a:p>
        </p:txBody>
      </p:sp>
      <p:sp>
        <p:nvSpPr>
          <p:cNvPr id="81925" name="Text Box 3"/>
          <p:cNvSpPr txBox="1">
            <a:spLocks noChangeArrowheads="1"/>
          </p:cNvSpPr>
          <p:nvPr/>
        </p:nvSpPr>
        <p:spPr bwMode="auto">
          <a:xfrm>
            <a:off x="1336675" y="1793875"/>
            <a:ext cx="74644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solidFill>
                  <a:schemeClr val="tx1"/>
                </a:solidFill>
              </a:rPr>
              <a:t>Move in forward and backward direction.</a:t>
            </a:r>
          </a:p>
          <a:p>
            <a:pPr algn="l"/>
            <a:endParaRPr lang="en-US" altLang="zh-TW">
              <a:solidFill>
                <a:schemeClr val="tx1"/>
              </a:solidFill>
            </a:endParaRPr>
          </a:p>
          <a:p>
            <a:pPr algn="l"/>
            <a:r>
              <a:rPr lang="en-US" altLang="zh-TW">
                <a:solidFill>
                  <a:schemeClr val="tx1"/>
                </a:solidFill>
              </a:rPr>
              <a:t>Singly linked list (in one direction only)</a:t>
            </a:r>
          </a:p>
          <a:p>
            <a:pPr algn="l"/>
            <a:r>
              <a:rPr lang="en-US" altLang="zh-TW">
                <a:solidFill>
                  <a:schemeClr val="tx1"/>
                </a:solidFill>
              </a:rPr>
              <a:t>How to get the preceding node during deletion or insertion?</a:t>
            </a:r>
          </a:p>
          <a:p>
            <a:pPr algn="l"/>
            <a:r>
              <a:rPr lang="en-US" altLang="zh-TW">
                <a:solidFill>
                  <a:schemeClr val="tx1"/>
                </a:solidFill>
              </a:rPr>
              <a:t>Using 2 pointers</a:t>
            </a:r>
          </a:p>
          <a:p>
            <a:pPr algn="l"/>
            <a:endParaRPr lang="en-US" altLang="zh-TW">
              <a:solidFill>
                <a:schemeClr val="tx1"/>
              </a:solidFill>
            </a:endParaRPr>
          </a:p>
          <a:p>
            <a:pPr algn="l"/>
            <a:r>
              <a:rPr lang="en-US" altLang="zh-TW">
                <a:solidFill>
                  <a:schemeClr val="tx1"/>
                </a:solidFill>
              </a:rPr>
              <a:t>Node in doubly linked list</a:t>
            </a:r>
          </a:p>
          <a:p>
            <a:pPr algn="l"/>
            <a:r>
              <a:rPr lang="en-US" altLang="zh-TW">
                <a:solidFill>
                  <a:schemeClr val="tx1"/>
                </a:solidFill>
              </a:rPr>
              <a:t>left link field (llink)</a:t>
            </a:r>
          </a:p>
          <a:p>
            <a:pPr algn="l"/>
            <a:r>
              <a:rPr lang="en-US" altLang="zh-TW">
                <a:solidFill>
                  <a:schemeClr val="tx1"/>
                </a:solidFill>
              </a:rPr>
              <a:t>data field (item)</a:t>
            </a:r>
          </a:p>
          <a:p>
            <a:pPr algn="l"/>
            <a:r>
              <a:rPr lang="en-US" altLang="zh-TW">
                <a:solidFill>
                  <a:schemeClr val="tx1"/>
                </a:solidFill>
              </a:rPr>
              <a:t>right link field (rlink)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2F1FF-AD00-4FE4-AC48-FF9B0D901A9A}" type="slidenum">
              <a:rPr lang="en-US" altLang="zh-TW"/>
              <a:pPr>
                <a:defRPr/>
              </a:pPr>
              <a:t>36</a:t>
            </a:fld>
            <a:endParaRPr lang="en-US" altLang="zh-TW"/>
          </a:p>
        </p:txBody>
      </p:sp>
      <p:sp>
        <p:nvSpPr>
          <p:cNvPr id="82948" name="Rectangle 2"/>
          <p:cNvSpPr>
            <a:spLocks noChangeArrowheads="1"/>
          </p:cNvSpPr>
          <p:nvPr/>
        </p:nvSpPr>
        <p:spPr bwMode="auto">
          <a:xfrm>
            <a:off x="7175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defTabSz="762000"/>
            <a:r>
              <a:rPr lang="en-US" altLang="zh-TW" sz="2800" b="1">
                <a:solidFill>
                  <a:schemeClr val="tx1"/>
                </a:solidFill>
              </a:rPr>
              <a:t>Doubly Linked Lists</a:t>
            </a:r>
            <a:endParaRPr lang="en-US" altLang="zh-TW">
              <a:solidFill>
                <a:schemeClr val="tx1"/>
              </a:solidFill>
            </a:endParaRPr>
          </a:p>
        </p:txBody>
      </p:sp>
      <p:sp>
        <p:nvSpPr>
          <p:cNvPr id="82949" name="Rectangle 3"/>
          <p:cNvSpPr>
            <a:spLocks noChangeArrowheads="1"/>
          </p:cNvSpPr>
          <p:nvPr/>
        </p:nvSpPr>
        <p:spPr bwMode="auto">
          <a:xfrm>
            <a:off x="723900" y="2016125"/>
            <a:ext cx="8420100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 defTabSz="762000"/>
            <a:r>
              <a:rPr lang="en-US" altLang="zh-TW">
                <a:solidFill>
                  <a:schemeClr val="tx1"/>
                </a:solidFill>
                <a:latin typeface="Courier New" pitchFamily="49" charset="0"/>
              </a:rPr>
              <a:t>typedef struct node *node_pointer;</a:t>
            </a:r>
          </a:p>
          <a:p>
            <a:pPr algn="l" defTabSz="762000"/>
            <a:r>
              <a:rPr lang="en-US" altLang="zh-TW">
                <a:solidFill>
                  <a:schemeClr val="tx1"/>
                </a:solidFill>
                <a:latin typeface="Courier New" pitchFamily="49" charset="0"/>
              </a:rPr>
              <a:t>typedef struct node {</a:t>
            </a:r>
          </a:p>
          <a:p>
            <a:pPr algn="l" defTabSz="762000"/>
            <a:r>
              <a:rPr lang="en-US" altLang="zh-TW">
                <a:solidFill>
                  <a:schemeClr val="tx1"/>
                </a:solidFill>
                <a:latin typeface="Courier New" pitchFamily="49" charset="0"/>
              </a:rPr>
              <a:t>    node_pointer llink;</a:t>
            </a:r>
          </a:p>
          <a:p>
            <a:pPr algn="l" defTabSz="762000"/>
            <a:r>
              <a:rPr lang="en-US" altLang="zh-TW">
                <a:solidFill>
                  <a:schemeClr val="tx1"/>
                </a:solidFill>
                <a:latin typeface="Courier New" pitchFamily="49" charset="0"/>
              </a:rPr>
              <a:t>    element item;</a:t>
            </a:r>
          </a:p>
          <a:p>
            <a:pPr algn="l" defTabSz="762000"/>
            <a:r>
              <a:rPr lang="en-US" altLang="zh-TW">
                <a:solidFill>
                  <a:schemeClr val="tx1"/>
                </a:solidFill>
                <a:latin typeface="Courier New" pitchFamily="49" charset="0"/>
              </a:rPr>
              <a:t>    node_pointer rlink;</a:t>
            </a:r>
          </a:p>
          <a:p>
            <a:pPr algn="l" defTabSz="762000"/>
            <a:r>
              <a:rPr lang="en-US" altLang="zh-TW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89063" y="5654675"/>
            <a:ext cx="1946275" cy="414338"/>
            <a:chOff x="887" y="3540"/>
            <a:chExt cx="1226" cy="261"/>
          </a:xfrm>
        </p:grpSpPr>
        <p:sp>
          <p:nvSpPr>
            <p:cNvPr id="82984" name="Rectangle 5"/>
            <p:cNvSpPr>
              <a:spLocks noChangeArrowheads="1"/>
            </p:cNvSpPr>
            <p:nvPr/>
          </p:nvSpPr>
          <p:spPr bwMode="auto">
            <a:xfrm>
              <a:off x="887" y="3544"/>
              <a:ext cx="1226" cy="2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5" name="Line 6"/>
            <p:cNvSpPr>
              <a:spLocks noChangeShapeType="1"/>
            </p:cNvSpPr>
            <p:nvPr/>
          </p:nvSpPr>
          <p:spPr bwMode="auto">
            <a:xfrm>
              <a:off x="1245" y="3548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6" name="Line 7"/>
            <p:cNvSpPr>
              <a:spLocks noChangeShapeType="1"/>
            </p:cNvSpPr>
            <p:nvPr/>
          </p:nvSpPr>
          <p:spPr bwMode="auto">
            <a:xfrm>
              <a:off x="1755" y="3540"/>
              <a:ext cx="0" cy="2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827463" y="5657850"/>
            <a:ext cx="1946275" cy="414338"/>
            <a:chOff x="2423" y="3542"/>
            <a:chExt cx="1226" cy="261"/>
          </a:xfrm>
        </p:grpSpPr>
        <p:sp>
          <p:nvSpPr>
            <p:cNvPr id="82981" name="Rectangle 9"/>
            <p:cNvSpPr>
              <a:spLocks noChangeArrowheads="1"/>
            </p:cNvSpPr>
            <p:nvPr/>
          </p:nvSpPr>
          <p:spPr bwMode="auto">
            <a:xfrm>
              <a:off x="2423" y="3546"/>
              <a:ext cx="1226" cy="2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2" name="Line 10"/>
            <p:cNvSpPr>
              <a:spLocks noChangeShapeType="1"/>
            </p:cNvSpPr>
            <p:nvPr/>
          </p:nvSpPr>
          <p:spPr bwMode="auto">
            <a:xfrm>
              <a:off x="2781" y="3550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3" name="Line 11"/>
            <p:cNvSpPr>
              <a:spLocks noChangeShapeType="1"/>
            </p:cNvSpPr>
            <p:nvPr/>
          </p:nvSpPr>
          <p:spPr bwMode="auto">
            <a:xfrm>
              <a:off x="3291" y="3542"/>
              <a:ext cx="0" cy="2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329363" y="5657850"/>
            <a:ext cx="1946275" cy="414338"/>
            <a:chOff x="3999" y="3542"/>
            <a:chExt cx="1226" cy="261"/>
          </a:xfrm>
        </p:grpSpPr>
        <p:sp>
          <p:nvSpPr>
            <p:cNvPr id="82978" name="Rectangle 13"/>
            <p:cNvSpPr>
              <a:spLocks noChangeArrowheads="1"/>
            </p:cNvSpPr>
            <p:nvPr/>
          </p:nvSpPr>
          <p:spPr bwMode="auto">
            <a:xfrm>
              <a:off x="3999" y="3546"/>
              <a:ext cx="1226" cy="2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9" name="Line 14"/>
            <p:cNvSpPr>
              <a:spLocks noChangeShapeType="1"/>
            </p:cNvSpPr>
            <p:nvPr/>
          </p:nvSpPr>
          <p:spPr bwMode="auto">
            <a:xfrm>
              <a:off x="4357" y="3550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0" name="Line 15"/>
            <p:cNvSpPr>
              <a:spLocks noChangeShapeType="1"/>
            </p:cNvSpPr>
            <p:nvPr/>
          </p:nvSpPr>
          <p:spPr bwMode="auto">
            <a:xfrm>
              <a:off x="4867" y="3542"/>
              <a:ext cx="0" cy="2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53" name="Line 16"/>
          <p:cNvSpPr>
            <a:spLocks noChangeShapeType="1"/>
          </p:cNvSpPr>
          <p:nvPr/>
        </p:nvSpPr>
        <p:spPr bwMode="auto">
          <a:xfrm>
            <a:off x="3121025" y="5967413"/>
            <a:ext cx="706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4" name="Line 17"/>
          <p:cNvSpPr>
            <a:spLocks noChangeShapeType="1"/>
          </p:cNvSpPr>
          <p:nvPr/>
        </p:nvSpPr>
        <p:spPr bwMode="auto">
          <a:xfrm flipH="1">
            <a:off x="3357563" y="5803900"/>
            <a:ext cx="67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5" name="Line 18"/>
          <p:cNvSpPr>
            <a:spLocks noChangeShapeType="1"/>
          </p:cNvSpPr>
          <p:nvPr/>
        </p:nvSpPr>
        <p:spPr bwMode="auto">
          <a:xfrm>
            <a:off x="5553075" y="5967413"/>
            <a:ext cx="766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6" name="Line 19"/>
          <p:cNvSpPr>
            <a:spLocks noChangeShapeType="1"/>
          </p:cNvSpPr>
          <p:nvPr/>
        </p:nvSpPr>
        <p:spPr bwMode="auto">
          <a:xfrm flipH="1">
            <a:off x="5775325" y="5789613"/>
            <a:ext cx="7350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044950" y="4745038"/>
            <a:ext cx="1946275" cy="414337"/>
            <a:chOff x="2560" y="2967"/>
            <a:chExt cx="1226" cy="261"/>
          </a:xfrm>
        </p:grpSpPr>
        <p:sp>
          <p:nvSpPr>
            <p:cNvPr id="82975" name="Rectangle 21"/>
            <p:cNvSpPr>
              <a:spLocks noChangeArrowheads="1"/>
            </p:cNvSpPr>
            <p:nvPr/>
          </p:nvSpPr>
          <p:spPr bwMode="auto">
            <a:xfrm>
              <a:off x="2560" y="2971"/>
              <a:ext cx="1226" cy="257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6" name="Line 22"/>
            <p:cNvSpPr>
              <a:spLocks noChangeShapeType="1"/>
            </p:cNvSpPr>
            <p:nvPr/>
          </p:nvSpPr>
          <p:spPr bwMode="auto">
            <a:xfrm>
              <a:off x="2917" y="2975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7" name="Line 23"/>
            <p:cNvSpPr>
              <a:spLocks noChangeShapeType="1"/>
            </p:cNvSpPr>
            <p:nvPr/>
          </p:nvSpPr>
          <p:spPr bwMode="auto">
            <a:xfrm>
              <a:off x="3428" y="2967"/>
              <a:ext cx="0" cy="2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58" name="Line 24"/>
          <p:cNvSpPr>
            <a:spLocks noChangeShapeType="1"/>
          </p:cNvSpPr>
          <p:nvPr/>
        </p:nvSpPr>
        <p:spPr bwMode="auto">
          <a:xfrm>
            <a:off x="8072438" y="5967413"/>
            <a:ext cx="547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Line 25"/>
          <p:cNvSpPr>
            <a:spLocks noChangeShapeType="1"/>
          </p:cNvSpPr>
          <p:nvPr/>
        </p:nvSpPr>
        <p:spPr bwMode="auto">
          <a:xfrm flipV="1">
            <a:off x="8632825" y="4960938"/>
            <a:ext cx="0" cy="993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0" name="Line 26"/>
          <p:cNvSpPr>
            <a:spLocks noChangeShapeType="1"/>
          </p:cNvSpPr>
          <p:nvPr/>
        </p:nvSpPr>
        <p:spPr bwMode="auto">
          <a:xfrm>
            <a:off x="5994400" y="4946650"/>
            <a:ext cx="2638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1" name="Line 27"/>
          <p:cNvSpPr>
            <a:spLocks noChangeShapeType="1"/>
          </p:cNvSpPr>
          <p:nvPr/>
        </p:nvSpPr>
        <p:spPr bwMode="auto">
          <a:xfrm flipH="1">
            <a:off x="1087438" y="5789613"/>
            <a:ext cx="530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2" name="Line 28"/>
          <p:cNvSpPr>
            <a:spLocks noChangeShapeType="1"/>
          </p:cNvSpPr>
          <p:nvPr/>
        </p:nvSpPr>
        <p:spPr bwMode="auto">
          <a:xfrm flipV="1">
            <a:off x="1101725" y="5014913"/>
            <a:ext cx="0" cy="774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3" name="Line 29"/>
          <p:cNvSpPr>
            <a:spLocks noChangeShapeType="1"/>
          </p:cNvSpPr>
          <p:nvPr/>
        </p:nvSpPr>
        <p:spPr bwMode="auto">
          <a:xfrm>
            <a:off x="1087438" y="5000625"/>
            <a:ext cx="294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4" name="Line 30"/>
          <p:cNvSpPr>
            <a:spLocks noChangeShapeType="1"/>
          </p:cNvSpPr>
          <p:nvPr/>
        </p:nvSpPr>
        <p:spPr bwMode="auto">
          <a:xfrm>
            <a:off x="3327400" y="4851400"/>
            <a:ext cx="706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5" name="Rectangle 31"/>
          <p:cNvSpPr>
            <a:spLocks noChangeArrowheads="1"/>
          </p:cNvSpPr>
          <p:nvPr/>
        </p:nvSpPr>
        <p:spPr bwMode="auto">
          <a:xfrm>
            <a:off x="2533650" y="4497388"/>
            <a:ext cx="122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000">
                <a:solidFill>
                  <a:schemeClr val="tx1"/>
                </a:solidFill>
              </a:rPr>
              <a:t>head node</a:t>
            </a:r>
          </a:p>
        </p:txBody>
      </p:sp>
      <p:sp>
        <p:nvSpPr>
          <p:cNvPr id="82966" name="Line 32"/>
          <p:cNvSpPr>
            <a:spLocks noChangeShapeType="1"/>
          </p:cNvSpPr>
          <p:nvPr/>
        </p:nvSpPr>
        <p:spPr bwMode="auto">
          <a:xfrm>
            <a:off x="5715000" y="5027613"/>
            <a:ext cx="0" cy="341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7" name="Line 33"/>
          <p:cNvSpPr>
            <a:spLocks noChangeShapeType="1"/>
          </p:cNvSpPr>
          <p:nvPr/>
        </p:nvSpPr>
        <p:spPr bwMode="auto">
          <a:xfrm>
            <a:off x="3044825" y="5395913"/>
            <a:ext cx="2654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8" name="Line 34"/>
          <p:cNvSpPr>
            <a:spLocks noChangeShapeType="1"/>
          </p:cNvSpPr>
          <p:nvPr/>
        </p:nvSpPr>
        <p:spPr bwMode="auto">
          <a:xfrm>
            <a:off x="3048000" y="5395913"/>
            <a:ext cx="0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9" name="Line 35"/>
          <p:cNvSpPr>
            <a:spLocks noChangeShapeType="1"/>
          </p:cNvSpPr>
          <p:nvPr/>
        </p:nvSpPr>
        <p:spPr bwMode="auto">
          <a:xfrm>
            <a:off x="4314825" y="5014913"/>
            <a:ext cx="0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0" name="Line 36"/>
          <p:cNvSpPr>
            <a:spLocks noChangeShapeType="1"/>
          </p:cNvSpPr>
          <p:nvPr/>
        </p:nvSpPr>
        <p:spPr bwMode="auto">
          <a:xfrm>
            <a:off x="4314825" y="5313363"/>
            <a:ext cx="268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1" name="Line 37"/>
          <p:cNvSpPr>
            <a:spLocks noChangeShapeType="1"/>
          </p:cNvSpPr>
          <p:nvPr/>
        </p:nvSpPr>
        <p:spPr bwMode="auto">
          <a:xfrm>
            <a:off x="7011988" y="5313363"/>
            <a:ext cx="0" cy="341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2" name="Rectangle 38"/>
          <p:cNvSpPr>
            <a:spLocks noChangeArrowheads="1"/>
          </p:cNvSpPr>
          <p:nvPr/>
        </p:nvSpPr>
        <p:spPr bwMode="auto">
          <a:xfrm>
            <a:off x="1309688" y="5724525"/>
            <a:ext cx="195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000">
                <a:solidFill>
                  <a:schemeClr val="tx1"/>
                </a:solidFill>
              </a:rPr>
              <a:t>llink   item   rlink</a:t>
            </a:r>
          </a:p>
        </p:txBody>
      </p:sp>
      <p:sp>
        <p:nvSpPr>
          <p:cNvPr id="82973" name="Text Box 39"/>
          <p:cNvSpPr txBox="1">
            <a:spLocks noChangeArrowheads="1"/>
          </p:cNvSpPr>
          <p:nvPr/>
        </p:nvSpPr>
        <p:spPr bwMode="auto">
          <a:xfrm>
            <a:off x="6046788" y="2605088"/>
            <a:ext cx="24479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solidFill>
                  <a:srgbClr val="CC3300"/>
                </a:solidFill>
              </a:rPr>
              <a:t>   </a:t>
            </a:r>
            <a:r>
              <a:rPr lang="en-US" altLang="zh-TW"/>
              <a:t>ptr</a:t>
            </a:r>
          </a:p>
          <a:p>
            <a:pPr algn="l"/>
            <a:r>
              <a:rPr lang="en-US" altLang="zh-TW"/>
              <a:t>= ptr-&gt;rlink-&gt;llink</a:t>
            </a:r>
          </a:p>
          <a:p>
            <a:pPr algn="l"/>
            <a:r>
              <a:rPr lang="en-US" altLang="zh-TW"/>
              <a:t>= ptr-&gt;llink-&gt;rlink</a:t>
            </a:r>
            <a:endParaRPr lang="en-US" altLang="zh-TW">
              <a:solidFill>
                <a:srgbClr val="CC3300"/>
              </a:solidFill>
            </a:endParaRPr>
          </a:p>
        </p:txBody>
      </p:sp>
      <p:sp>
        <p:nvSpPr>
          <p:cNvPr id="82974" name="Rectangle 40"/>
          <p:cNvSpPr>
            <a:spLocks noChangeArrowheads="1"/>
          </p:cNvSpPr>
          <p:nvPr/>
        </p:nvSpPr>
        <p:spPr bwMode="auto">
          <a:xfrm>
            <a:off x="5927725" y="2540000"/>
            <a:ext cx="2646363" cy="1322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E0A13-CE52-410D-9497-46DC19F104ED}" type="slidenum">
              <a:rPr lang="en-US" altLang="zh-TW"/>
              <a:pPr>
                <a:defRPr/>
              </a:pPr>
              <a:t>37</a:t>
            </a:fld>
            <a:endParaRPr lang="en-US" altLang="zh-TW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798763" y="3132138"/>
            <a:ext cx="3692525" cy="465137"/>
            <a:chOff x="1763" y="1973"/>
            <a:chExt cx="2326" cy="293"/>
          </a:xfrm>
        </p:grpSpPr>
        <p:sp>
          <p:nvSpPr>
            <p:cNvPr id="83976" name="Rectangle 2"/>
            <p:cNvSpPr>
              <a:spLocks noChangeArrowheads="1"/>
            </p:cNvSpPr>
            <p:nvPr/>
          </p:nvSpPr>
          <p:spPr bwMode="auto">
            <a:xfrm>
              <a:off x="2045" y="1978"/>
              <a:ext cx="1755" cy="2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7" name="Line 3"/>
            <p:cNvSpPr>
              <a:spLocks noChangeShapeType="1"/>
            </p:cNvSpPr>
            <p:nvPr/>
          </p:nvSpPr>
          <p:spPr bwMode="auto">
            <a:xfrm>
              <a:off x="2489" y="1978"/>
              <a:ext cx="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8" name="Line 4"/>
            <p:cNvSpPr>
              <a:spLocks noChangeShapeType="1"/>
            </p:cNvSpPr>
            <p:nvPr/>
          </p:nvSpPr>
          <p:spPr bwMode="auto">
            <a:xfrm>
              <a:off x="3167" y="1989"/>
              <a:ext cx="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11" y="1977"/>
              <a:ext cx="478" cy="167"/>
              <a:chOff x="3600" y="1955"/>
              <a:chExt cx="478" cy="167"/>
            </a:xfrm>
          </p:grpSpPr>
          <p:sp>
            <p:nvSpPr>
              <p:cNvPr id="83984" name="Line 5"/>
              <p:cNvSpPr>
                <a:spLocks noChangeShapeType="1"/>
              </p:cNvSpPr>
              <p:nvPr/>
            </p:nvSpPr>
            <p:spPr bwMode="auto">
              <a:xfrm>
                <a:off x="3600" y="2122"/>
                <a:ext cx="4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5" name="Line 6"/>
              <p:cNvSpPr>
                <a:spLocks noChangeShapeType="1"/>
              </p:cNvSpPr>
              <p:nvPr/>
            </p:nvSpPr>
            <p:spPr bwMode="auto">
              <a:xfrm flipV="1">
                <a:off x="4078" y="1955"/>
                <a:ext cx="0" cy="1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6" name="Line 8"/>
              <p:cNvSpPr>
                <a:spLocks noChangeShapeType="1"/>
              </p:cNvSpPr>
              <p:nvPr/>
            </p:nvSpPr>
            <p:spPr bwMode="auto">
              <a:xfrm flipH="1">
                <a:off x="3823" y="1955"/>
                <a:ext cx="2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 flipH="1">
              <a:off x="1763" y="1973"/>
              <a:ext cx="478" cy="167"/>
              <a:chOff x="3600" y="1955"/>
              <a:chExt cx="478" cy="167"/>
            </a:xfrm>
          </p:grpSpPr>
          <p:sp>
            <p:nvSpPr>
              <p:cNvPr id="83981" name="Line 11"/>
              <p:cNvSpPr>
                <a:spLocks noChangeShapeType="1"/>
              </p:cNvSpPr>
              <p:nvPr/>
            </p:nvSpPr>
            <p:spPr bwMode="auto">
              <a:xfrm>
                <a:off x="3600" y="2122"/>
                <a:ext cx="4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2" name="Line 12"/>
              <p:cNvSpPr>
                <a:spLocks noChangeShapeType="1"/>
              </p:cNvSpPr>
              <p:nvPr/>
            </p:nvSpPr>
            <p:spPr bwMode="auto">
              <a:xfrm flipV="1">
                <a:off x="4078" y="1955"/>
                <a:ext cx="0" cy="1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3" name="Line 13"/>
              <p:cNvSpPr>
                <a:spLocks noChangeShapeType="1"/>
              </p:cNvSpPr>
              <p:nvPr/>
            </p:nvSpPr>
            <p:spPr bwMode="auto">
              <a:xfrm flipH="1">
                <a:off x="3823" y="1955"/>
                <a:ext cx="2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3973" name="Line 14"/>
          <p:cNvSpPr>
            <a:spLocks noChangeShapeType="1"/>
          </p:cNvSpPr>
          <p:nvPr/>
        </p:nvSpPr>
        <p:spPr bwMode="auto">
          <a:xfrm>
            <a:off x="2452688" y="356235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4" name="Text Box 15"/>
          <p:cNvSpPr txBox="1">
            <a:spLocks noChangeArrowheads="1"/>
          </p:cNvSpPr>
          <p:nvPr/>
        </p:nvSpPr>
        <p:spPr bwMode="auto">
          <a:xfrm>
            <a:off x="1654175" y="3346450"/>
            <a:ext cx="82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>
                <a:solidFill>
                  <a:schemeClr val="tx1"/>
                </a:solidFill>
              </a:rPr>
              <a:t>    ptr</a:t>
            </a:r>
          </a:p>
        </p:txBody>
      </p:sp>
      <p:sp>
        <p:nvSpPr>
          <p:cNvPr id="83975" name="Text Box 16"/>
          <p:cNvSpPr txBox="1">
            <a:spLocks noChangeArrowheads="1"/>
          </p:cNvSpPr>
          <p:nvPr/>
        </p:nvSpPr>
        <p:spPr bwMode="auto">
          <a:xfrm>
            <a:off x="1160463" y="4506913"/>
            <a:ext cx="7389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000" b="1" u="sng">
                <a:solidFill>
                  <a:schemeClr val="tx1"/>
                </a:solidFill>
              </a:rPr>
              <a:t>*Figure 4.24:</a:t>
            </a:r>
            <a:r>
              <a:rPr lang="en-US" altLang="zh-TW" sz="2000" u="sng">
                <a:solidFill>
                  <a:schemeClr val="tx1"/>
                </a:solidFill>
              </a:rPr>
              <a:t>Empty doubly linked circular list with head node (p.180)</a:t>
            </a:r>
            <a:endParaRPr lang="en-US" altLang="zh-TW" sz="2000" b="1" u="sng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760E1-8157-4F4C-9E5A-0D4F211A357C}" type="slidenum">
              <a:rPr lang="en-US" altLang="zh-TW"/>
              <a:pPr>
                <a:defRPr/>
              </a:pPr>
              <a:t>38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04938" y="2284413"/>
            <a:ext cx="2405062" cy="482600"/>
            <a:chOff x="1763" y="1973"/>
            <a:chExt cx="2326" cy="293"/>
          </a:xfrm>
        </p:grpSpPr>
        <p:sp>
          <p:nvSpPr>
            <p:cNvPr id="85035" name="Rectangle 3"/>
            <p:cNvSpPr>
              <a:spLocks noChangeArrowheads="1"/>
            </p:cNvSpPr>
            <p:nvPr/>
          </p:nvSpPr>
          <p:spPr bwMode="auto">
            <a:xfrm>
              <a:off x="2045" y="1978"/>
              <a:ext cx="1755" cy="2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6" name="Line 4"/>
            <p:cNvSpPr>
              <a:spLocks noChangeShapeType="1"/>
            </p:cNvSpPr>
            <p:nvPr/>
          </p:nvSpPr>
          <p:spPr bwMode="auto">
            <a:xfrm>
              <a:off x="2489" y="1978"/>
              <a:ext cx="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7" name="Line 5"/>
            <p:cNvSpPr>
              <a:spLocks noChangeShapeType="1"/>
            </p:cNvSpPr>
            <p:nvPr/>
          </p:nvSpPr>
          <p:spPr bwMode="auto">
            <a:xfrm>
              <a:off x="3167" y="1989"/>
              <a:ext cx="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611" y="1977"/>
              <a:ext cx="478" cy="167"/>
              <a:chOff x="3600" y="1955"/>
              <a:chExt cx="478" cy="167"/>
            </a:xfrm>
          </p:grpSpPr>
          <p:sp>
            <p:nvSpPr>
              <p:cNvPr id="85043" name="Line 7"/>
              <p:cNvSpPr>
                <a:spLocks noChangeShapeType="1"/>
              </p:cNvSpPr>
              <p:nvPr/>
            </p:nvSpPr>
            <p:spPr bwMode="auto">
              <a:xfrm>
                <a:off x="3600" y="2122"/>
                <a:ext cx="4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4" name="Line 8"/>
              <p:cNvSpPr>
                <a:spLocks noChangeShapeType="1"/>
              </p:cNvSpPr>
              <p:nvPr/>
            </p:nvSpPr>
            <p:spPr bwMode="auto">
              <a:xfrm flipV="1">
                <a:off x="4078" y="1955"/>
                <a:ext cx="0" cy="1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5" name="Line 9"/>
              <p:cNvSpPr>
                <a:spLocks noChangeShapeType="1"/>
              </p:cNvSpPr>
              <p:nvPr/>
            </p:nvSpPr>
            <p:spPr bwMode="auto">
              <a:xfrm flipH="1">
                <a:off x="3823" y="1955"/>
                <a:ext cx="2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 flipH="1">
              <a:off x="1763" y="1973"/>
              <a:ext cx="478" cy="167"/>
              <a:chOff x="3600" y="1955"/>
              <a:chExt cx="478" cy="167"/>
            </a:xfrm>
          </p:grpSpPr>
          <p:sp>
            <p:nvSpPr>
              <p:cNvPr id="85040" name="Line 11"/>
              <p:cNvSpPr>
                <a:spLocks noChangeShapeType="1"/>
              </p:cNvSpPr>
              <p:nvPr/>
            </p:nvSpPr>
            <p:spPr bwMode="auto">
              <a:xfrm>
                <a:off x="3600" y="2122"/>
                <a:ext cx="4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1" name="Line 12"/>
              <p:cNvSpPr>
                <a:spLocks noChangeShapeType="1"/>
              </p:cNvSpPr>
              <p:nvPr/>
            </p:nvSpPr>
            <p:spPr bwMode="auto">
              <a:xfrm flipV="1">
                <a:off x="4078" y="1955"/>
                <a:ext cx="0" cy="1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2" name="Line 13"/>
              <p:cNvSpPr>
                <a:spLocks noChangeShapeType="1"/>
              </p:cNvSpPr>
              <p:nvPr/>
            </p:nvSpPr>
            <p:spPr bwMode="auto">
              <a:xfrm flipH="1">
                <a:off x="3823" y="1955"/>
                <a:ext cx="2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4997" name="Rectangle 15"/>
          <p:cNvSpPr>
            <a:spLocks noChangeArrowheads="1"/>
          </p:cNvSpPr>
          <p:nvPr/>
        </p:nvSpPr>
        <p:spPr bwMode="auto">
          <a:xfrm>
            <a:off x="5413375" y="3592513"/>
            <a:ext cx="181451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altLang="zh-TW">
                <a:solidFill>
                  <a:schemeClr val="tx1"/>
                </a:solidFill>
              </a:rPr>
              <a:t> </a:t>
            </a:r>
            <a:r>
              <a:rPr lang="en-US" altLang="zh-TW">
                <a:solidFill>
                  <a:schemeClr val="tx1"/>
                </a:solidFill>
                <a:sym typeface="Wingdings" pitchFamily="2" charset="2"/>
              </a:rPr>
              <a:t>                </a:t>
            </a:r>
            <a:endParaRPr lang="en-US" altLang="zh-TW">
              <a:solidFill>
                <a:schemeClr val="tx1"/>
              </a:solidFill>
            </a:endParaRPr>
          </a:p>
        </p:txBody>
      </p:sp>
      <p:sp>
        <p:nvSpPr>
          <p:cNvPr id="84998" name="Line 16"/>
          <p:cNvSpPr>
            <a:spLocks noChangeShapeType="1"/>
          </p:cNvSpPr>
          <p:nvPr/>
        </p:nvSpPr>
        <p:spPr bwMode="auto">
          <a:xfrm>
            <a:off x="5872163" y="35925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9" name="Line 17"/>
          <p:cNvSpPr>
            <a:spLocks noChangeShapeType="1"/>
          </p:cNvSpPr>
          <p:nvPr/>
        </p:nvSpPr>
        <p:spPr bwMode="auto">
          <a:xfrm>
            <a:off x="6572250" y="3611563"/>
            <a:ext cx="0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0" name="Rectangle 27"/>
          <p:cNvSpPr>
            <a:spLocks noChangeArrowheads="1"/>
          </p:cNvSpPr>
          <p:nvPr/>
        </p:nvSpPr>
        <p:spPr bwMode="auto">
          <a:xfrm>
            <a:off x="1719263" y="3638550"/>
            <a:ext cx="1814512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1" name="Line 28"/>
          <p:cNvSpPr>
            <a:spLocks noChangeShapeType="1"/>
          </p:cNvSpPr>
          <p:nvPr/>
        </p:nvSpPr>
        <p:spPr bwMode="auto">
          <a:xfrm>
            <a:off x="2178050" y="36385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2" name="Line 29"/>
          <p:cNvSpPr>
            <a:spLocks noChangeShapeType="1"/>
          </p:cNvSpPr>
          <p:nvPr/>
        </p:nvSpPr>
        <p:spPr bwMode="auto">
          <a:xfrm>
            <a:off x="2878138" y="3657600"/>
            <a:ext cx="0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3" name="Rectangle 39"/>
          <p:cNvSpPr>
            <a:spLocks noChangeArrowheads="1"/>
          </p:cNvSpPr>
          <p:nvPr/>
        </p:nvSpPr>
        <p:spPr bwMode="auto">
          <a:xfrm>
            <a:off x="5399088" y="2290763"/>
            <a:ext cx="1814512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4" name="Line 40"/>
          <p:cNvSpPr>
            <a:spLocks noChangeShapeType="1"/>
          </p:cNvSpPr>
          <p:nvPr/>
        </p:nvSpPr>
        <p:spPr bwMode="auto">
          <a:xfrm>
            <a:off x="5857875" y="22907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5" name="Line 41"/>
          <p:cNvSpPr>
            <a:spLocks noChangeShapeType="1"/>
          </p:cNvSpPr>
          <p:nvPr/>
        </p:nvSpPr>
        <p:spPr bwMode="auto">
          <a:xfrm>
            <a:off x="6557963" y="2309813"/>
            <a:ext cx="0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6" name="Line 50"/>
          <p:cNvSpPr>
            <a:spLocks noChangeShapeType="1"/>
          </p:cNvSpPr>
          <p:nvPr/>
        </p:nvSpPr>
        <p:spPr bwMode="auto">
          <a:xfrm>
            <a:off x="1746250" y="1974850"/>
            <a:ext cx="0" cy="265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7" name="Line 51"/>
          <p:cNvSpPr>
            <a:spLocks noChangeShapeType="1"/>
          </p:cNvSpPr>
          <p:nvPr/>
        </p:nvSpPr>
        <p:spPr bwMode="auto">
          <a:xfrm>
            <a:off x="1746250" y="1957388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8" name="Text Box 52"/>
          <p:cNvSpPr txBox="1">
            <a:spLocks noChangeArrowheads="1"/>
          </p:cNvSpPr>
          <p:nvPr/>
        </p:nvSpPr>
        <p:spPr bwMode="auto">
          <a:xfrm>
            <a:off x="1884363" y="1755775"/>
            <a:ext cx="677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000">
                <a:solidFill>
                  <a:schemeClr val="tx1"/>
                </a:solidFill>
              </a:rPr>
              <a:t>node</a:t>
            </a:r>
          </a:p>
        </p:txBody>
      </p:sp>
      <p:sp>
        <p:nvSpPr>
          <p:cNvPr id="85009" name="Line 53"/>
          <p:cNvSpPr>
            <a:spLocks noChangeShapeType="1"/>
          </p:cNvSpPr>
          <p:nvPr/>
        </p:nvSpPr>
        <p:spPr bwMode="auto">
          <a:xfrm flipV="1">
            <a:off x="1976438" y="4197350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0" name="Line 54"/>
          <p:cNvSpPr>
            <a:spLocks noChangeShapeType="1"/>
          </p:cNvSpPr>
          <p:nvPr/>
        </p:nvSpPr>
        <p:spPr bwMode="auto">
          <a:xfrm>
            <a:off x="1976438" y="4462463"/>
            <a:ext cx="51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1" name="Text Box 55"/>
          <p:cNvSpPr txBox="1">
            <a:spLocks noChangeArrowheads="1"/>
          </p:cNvSpPr>
          <p:nvPr/>
        </p:nvSpPr>
        <p:spPr bwMode="auto">
          <a:xfrm>
            <a:off x="2413000" y="4278313"/>
            <a:ext cx="1101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000">
                <a:solidFill>
                  <a:schemeClr val="tx1"/>
                </a:solidFill>
              </a:rPr>
              <a:t>newnode</a:t>
            </a:r>
          </a:p>
        </p:txBody>
      </p:sp>
      <p:sp>
        <p:nvSpPr>
          <p:cNvPr id="85012" name="Line 56"/>
          <p:cNvSpPr>
            <a:spLocks noChangeShapeType="1"/>
          </p:cNvSpPr>
          <p:nvPr/>
        </p:nvSpPr>
        <p:spPr bwMode="auto">
          <a:xfrm>
            <a:off x="2311400" y="3862388"/>
            <a:ext cx="45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3" name="Line 57"/>
          <p:cNvSpPr>
            <a:spLocks noChangeShapeType="1"/>
          </p:cNvSpPr>
          <p:nvPr/>
        </p:nvSpPr>
        <p:spPr bwMode="auto">
          <a:xfrm>
            <a:off x="3087688" y="3862388"/>
            <a:ext cx="263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4" name="Line 58"/>
          <p:cNvSpPr>
            <a:spLocks noChangeShapeType="1"/>
          </p:cNvSpPr>
          <p:nvPr/>
        </p:nvSpPr>
        <p:spPr bwMode="auto">
          <a:xfrm>
            <a:off x="1835150" y="3862388"/>
            <a:ext cx="246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5" name="Line 59"/>
          <p:cNvSpPr>
            <a:spLocks noChangeShapeType="1"/>
          </p:cNvSpPr>
          <p:nvPr/>
        </p:nvSpPr>
        <p:spPr bwMode="auto">
          <a:xfrm>
            <a:off x="6051550" y="2540000"/>
            <a:ext cx="334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6" name="Line 60"/>
          <p:cNvSpPr>
            <a:spLocks noChangeShapeType="1"/>
          </p:cNvSpPr>
          <p:nvPr/>
        </p:nvSpPr>
        <p:spPr bwMode="auto">
          <a:xfrm>
            <a:off x="5434013" y="1993900"/>
            <a:ext cx="0" cy="26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7" name="Line 61"/>
          <p:cNvSpPr>
            <a:spLocks noChangeShapeType="1"/>
          </p:cNvSpPr>
          <p:nvPr/>
        </p:nvSpPr>
        <p:spPr bwMode="auto">
          <a:xfrm>
            <a:off x="5434013" y="1974850"/>
            <a:ext cx="51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8" name="Text Box 62"/>
          <p:cNvSpPr txBox="1">
            <a:spLocks noChangeArrowheads="1"/>
          </p:cNvSpPr>
          <p:nvPr/>
        </p:nvSpPr>
        <p:spPr bwMode="auto">
          <a:xfrm>
            <a:off x="5870575" y="1790700"/>
            <a:ext cx="677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000">
                <a:solidFill>
                  <a:schemeClr val="tx1"/>
                </a:solidFill>
              </a:rPr>
              <a:t>node</a:t>
            </a:r>
          </a:p>
        </p:txBody>
      </p:sp>
      <p:sp>
        <p:nvSpPr>
          <p:cNvPr id="85019" name="Line 64"/>
          <p:cNvSpPr>
            <a:spLocks noChangeShapeType="1"/>
          </p:cNvSpPr>
          <p:nvPr/>
        </p:nvSpPr>
        <p:spPr bwMode="auto">
          <a:xfrm>
            <a:off x="5610225" y="2944813"/>
            <a:ext cx="1428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0" name="Line 65"/>
          <p:cNvSpPr>
            <a:spLocks noChangeShapeType="1"/>
          </p:cNvSpPr>
          <p:nvPr/>
        </p:nvSpPr>
        <p:spPr bwMode="auto">
          <a:xfrm>
            <a:off x="7038975" y="2944813"/>
            <a:ext cx="0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1" name="Line 66"/>
          <p:cNvSpPr>
            <a:spLocks noChangeShapeType="1"/>
          </p:cNvSpPr>
          <p:nvPr/>
        </p:nvSpPr>
        <p:spPr bwMode="auto">
          <a:xfrm>
            <a:off x="6897688" y="2557463"/>
            <a:ext cx="0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2" name="Line 67"/>
          <p:cNvSpPr>
            <a:spLocks noChangeShapeType="1"/>
          </p:cNvSpPr>
          <p:nvPr/>
        </p:nvSpPr>
        <p:spPr bwMode="auto">
          <a:xfrm flipH="1">
            <a:off x="5486400" y="3086100"/>
            <a:ext cx="139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80"/>
          <p:cNvGrpSpPr>
            <a:grpSpLocks/>
          </p:cNvGrpSpPr>
          <p:nvPr/>
        </p:nvGrpSpPr>
        <p:grpSpPr bwMode="auto">
          <a:xfrm flipH="1">
            <a:off x="7004050" y="2522538"/>
            <a:ext cx="776288" cy="1304925"/>
            <a:chOff x="3012" y="2744"/>
            <a:chExt cx="489" cy="822"/>
          </a:xfrm>
        </p:grpSpPr>
        <p:sp>
          <p:nvSpPr>
            <p:cNvPr id="85032" name="Line 70"/>
            <p:cNvSpPr>
              <a:spLocks noChangeShapeType="1"/>
            </p:cNvSpPr>
            <p:nvPr/>
          </p:nvSpPr>
          <p:spPr bwMode="auto">
            <a:xfrm flipH="1">
              <a:off x="3012" y="356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3" name="Line 71"/>
            <p:cNvSpPr>
              <a:spLocks noChangeShapeType="1"/>
            </p:cNvSpPr>
            <p:nvPr/>
          </p:nvSpPr>
          <p:spPr bwMode="auto">
            <a:xfrm flipV="1">
              <a:off x="3012" y="2744"/>
              <a:ext cx="0" cy="8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4" name="Line 72"/>
            <p:cNvSpPr>
              <a:spLocks noChangeShapeType="1"/>
            </p:cNvSpPr>
            <p:nvPr/>
          </p:nvSpPr>
          <p:spPr bwMode="auto">
            <a:xfrm>
              <a:off x="3012" y="2744"/>
              <a:ext cx="3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4827588" y="2498725"/>
            <a:ext cx="776287" cy="1304925"/>
            <a:chOff x="3045" y="1578"/>
            <a:chExt cx="489" cy="822"/>
          </a:xfrm>
        </p:grpSpPr>
        <p:sp>
          <p:nvSpPr>
            <p:cNvPr id="85027" name="Line 75"/>
            <p:cNvSpPr>
              <a:spLocks noChangeShapeType="1"/>
            </p:cNvSpPr>
            <p:nvPr/>
          </p:nvSpPr>
          <p:spPr bwMode="auto">
            <a:xfrm>
              <a:off x="3534" y="1611"/>
              <a:ext cx="0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8" name="Line 76"/>
            <p:cNvSpPr>
              <a:spLocks noChangeShapeType="1"/>
            </p:cNvSpPr>
            <p:nvPr/>
          </p:nvSpPr>
          <p:spPr bwMode="auto">
            <a:xfrm>
              <a:off x="3467" y="1955"/>
              <a:ext cx="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9" name="Line 77"/>
            <p:cNvSpPr>
              <a:spLocks noChangeShapeType="1"/>
            </p:cNvSpPr>
            <p:nvPr/>
          </p:nvSpPr>
          <p:spPr bwMode="auto">
            <a:xfrm flipH="1">
              <a:off x="3045" y="2400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0" name="Line 78"/>
            <p:cNvSpPr>
              <a:spLocks noChangeShapeType="1"/>
            </p:cNvSpPr>
            <p:nvPr/>
          </p:nvSpPr>
          <p:spPr bwMode="auto">
            <a:xfrm flipV="1">
              <a:off x="3045" y="1578"/>
              <a:ext cx="0" cy="8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1" name="Line 79"/>
            <p:cNvSpPr>
              <a:spLocks noChangeShapeType="1"/>
            </p:cNvSpPr>
            <p:nvPr/>
          </p:nvSpPr>
          <p:spPr bwMode="auto">
            <a:xfrm>
              <a:off x="3045" y="1578"/>
              <a:ext cx="3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25" name="Line 81"/>
          <p:cNvSpPr>
            <a:spLocks noChangeShapeType="1"/>
          </p:cNvSpPr>
          <p:nvPr/>
        </p:nvSpPr>
        <p:spPr bwMode="auto">
          <a:xfrm>
            <a:off x="2311400" y="2540000"/>
            <a:ext cx="38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6" name="Text Box 82"/>
          <p:cNvSpPr txBox="1">
            <a:spLocks noChangeArrowheads="1"/>
          </p:cNvSpPr>
          <p:nvPr/>
        </p:nvSpPr>
        <p:spPr bwMode="auto">
          <a:xfrm>
            <a:off x="931863" y="5018088"/>
            <a:ext cx="7519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000" b="1" u="sng">
                <a:solidFill>
                  <a:schemeClr val="tx1"/>
                </a:solidFill>
              </a:rPr>
              <a:t>*Figure 4.25: </a:t>
            </a:r>
            <a:r>
              <a:rPr lang="en-US" altLang="zh-TW" sz="2000" u="sng">
                <a:solidFill>
                  <a:schemeClr val="tx1"/>
                </a:solidFill>
              </a:rPr>
              <a:t>Insertion into an empty doubly linked circular list (p.181)</a:t>
            </a:r>
            <a:endParaRPr lang="en-US" altLang="zh-TW" sz="2000" b="1" u="sng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FD544-EEF8-4E95-8D18-E27A78476425}" type="slidenum">
              <a:rPr lang="en-US" altLang="zh-TW"/>
              <a:pPr>
                <a:defRPr/>
              </a:pPr>
              <a:t>39</a:t>
            </a:fld>
            <a:endParaRPr lang="en-US" altLang="zh-TW"/>
          </a:p>
        </p:txBody>
      </p:sp>
      <p:sp>
        <p:nvSpPr>
          <p:cNvPr id="86020" name="Rectangle 2"/>
          <p:cNvSpPr>
            <a:spLocks noChangeArrowheads="1"/>
          </p:cNvSpPr>
          <p:nvPr/>
        </p:nvSpPr>
        <p:spPr bwMode="auto">
          <a:xfrm>
            <a:off x="358775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defTabSz="762000"/>
            <a:r>
              <a:rPr lang="en-US" altLang="zh-TW">
                <a:solidFill>
                  <a:schemeClr val="tx1"/>
                </a:solidFill>
              </a:rPr>
              <a:t>Insert</a:t>
            </a:r>
          </a:p>
        </p:txBody>
      </p:sp>
      <p:sp>
        <p:nvSpPr>
          <p:cNvPr id="86021" name="Rectangle 3"/>
          <p:cNvSpPr>
            <a:spLocks noChangeArrowheads="1"/>
          </p:cNvSpPr>
          <p:nvPr/>
        </p:nvSpPr>
        <p:spPr bwMode="auto">
          <a:xfrm>
            <a:off x="830263" y="2024063"/>
            <a:ext cx="8313737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void dinsert(node_pointer node, node_pointer newnode)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altLang="zh-TW" sz="2000">
                <a:latin typeface="Courier New" pitchFamily="49" charset="0"/>
              </a:rPr>
              <a:t>(1) </a:t>
            </a: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newnode-&gt;llink = node;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altLang="zh-TW" sz="2000">
                <a:latin typeface="Courier New" pitchFamily="49" charset="0"/>
              </a:rPr>
              <a:t>(2) </a:t>
            </a: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newnode-&gt;rlink = node-&gt;rlink;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altLang="zh-TW" sz="2000">
                <a:latin typeface="Courier New" pitchFamily="49" charset="0"/>
              </a:rPr>
              <a:t>(3) </a:t>
            </a: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node-&gt;rlink-&gt;llink = newnode;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altLang="zh-TW" sz="2000">
                <a:latin typeface="Courier New" pitchFamily="49" charset="0"/>
              </a:rPr>
              <a:t>(4) </a:t>
            </a: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node-&gt;rlink = newnode;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  <a:p>
            <a:pPr algn="l" defTabSz="762000">
              <a:lnSpc>
                <a:spcPct val="40000"/>
              </a:lnSpc>
            </a:pPr>
            <a:endParaRPr lang="en-US" altLang="zh-TW" sz="2000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77963" y="4860925"/>
            <a:ext cx="1946275" cy="414338"/>
            <a:chOff x="887" y="3540"/>
            <a:chExt cx="1226" cy="261"/>
          </a:xfrm>
        </p:grpSpPr>
        <p:sp>
          <p:nvSpPr>
            <p:cNvPr id="86068" name="Rectangle 6"/>
            <p:cNvSpPr>
              <a:spLocks noChangeArrowheads="1"/>
            </p:cNvSpPr>
            <p:nvPr/>
          </p:nvSpPr>
          <p:spPr bwMode="auto">
            <a:xfrm>
              <a:off x="887" y="3544"/>
              <a:ext cx="1226" cy="2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9" name="Line 7"/>
            <p:cNvSpPr>
              <a:spLocks noChangeShapeType="1"/>
            </p:cNvSpPr>
            <p:nvPr/>
          </p:nvSpPr>
          <p:spPr bwMode="auto">
            <a:xfrm>
              <a:off x="1245" y="3548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0" name="Line 8"/>
            <p:cNvSpPr>
              <a:spLocks noChangeShapeType="1"/>
            </p:cNvSpPr>
            <p:nvPr/>
          </p:nvSpPr>
          <p:spPr bwMode="auto">
            <a:xfrm>
              <a:off x="1755" y="3540"/>
              <a:ext cx="0" cy="2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916363" y="4864100"/>
            <a:ext cx="1946275" cy="414338"/>
            <a:chOff x="2423" y="3542"/>
            <a:chExt cx="1226" cy="261"/>
          </a:xfrm>
        </p:grpSpPr>
        <p:sp>
          <p:nvSpPr>
            <p:cNvPr id="86065" name="Rectangle 10"/>
            <p:cNvSpPr>
              <a:spLocks noChangeArrowheads="1"/>
            </p:cNvSpPr>
            <p:nvPr/>
          </p:nvSpPr>
          <p:spPr bwMode="auto">
            <a:xfrm>
              <a:off x="2423" y="3546"/>
              <a:ext cx="1226" cy="2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6" name="Line 11"/>
            <p:cNvSpPr>
              <a:spLocks noChangeShapeType="1"/>
            </p:cNvSpPr>
            <p:nvPr/>
          </p:nvSpPr>
          <p:spPr bwMode="auto">
            <a:xfrm>
              <a:off x="2781" y="3550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7" name="Line 12"/>
            <p:cNvSpPr>
              <a:spLocks noChangeShapeType="1"/>
            </p:cNvSpPr>
            <p:nvPr/>
          </p:nvSpPr>
          <p:spPr bwMode="auto">
            <a:xfrm>
              <a:off x="3291" y="3542"/>
              <a:ext cx="0" cy="2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418263" y="4864100"/>
            <a:ext cx="1946275" cy="414338"/>
            <a:chOff x="3999" y="3542"/>
            <a:chExt cx="1226" cy="261"/>
          </a:xfrm>
        </p:grpSpPr>
        <p:sp>
          <p:nvSpPr>
            <p:cNvPr id="86062" name="Rectangle 14"/>
            <p:cNvSpPr>
              <a:spLocks noChangeArrowheads="1"/>
            </p:cNvSpPr>
            <p:nvPr/>
          </p:nvSpPr>
          <p:spPr bwMode="auto">
            <a:xfrm>
              <a:off x="3999" y="3546"/>
              <a:ext cx="1226" cy="2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3" name="Line 15"/>
            <p:cNvSpPr>
              <a:spLocks noChangeShapeType="1"/>
            </p:cNvSpPr>
            <p:nvPr/>
          </p:nvSpPr>
          <p:spPr bwMode="auto">
            <a:xfrm>
              <a:off x="4357" y="3550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4" name="Line 16"/>
            <p:cNvSpPr>
              <a:spLocks noChangeShapeType="1"/>
            </p:cNvSpPr>
            <p:nvPr/>
          </p:nvSpPr>
          <p:spPr bwMode="auto">
            <a:xfrm>
              <a:off x="4867" y="3542"/>
              <a:ext cx="0" cy="2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25" name="Line 17"/>
          <p:cNvSpPr>
            <a:spLocks noChangeShapeType="1"/>
          </p:cNvSpPr>
          <p:nvPr/>
        </p:nvSpPr>
        <p:spPr bwMode="auto">
          <a:xfrm>
            <a:off x="3209925" y="5173663"/>
            <a:ext cx="706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6" name="Line 18"/>
          <p:cNvSpPr>
            <a:spLocks noChangeShapeType="1"/>
          </p:cNvSpPr>
          <p:nvPr/>
        </p:nvSpPr>
        <p:spPr bwMode="auto">
          <a:xfrm flipH="1">
            <a:off x="3446463" y="5010150"/>
            <a:ext cx="67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7" name="Line 19"/>
          <p:cNvSpPr>
            <a:spLocks noChangeShapeType="1"/>
          </p:cNvSpPr>
          <p:nvPr/>
        </p:nvSpPr>
        <p:spPr bwMode="auto">
          <a:xfrm>
            <a:off x="5641975" y="5173663"/>
            <a:ext cx="766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8" name="Line 20"/>
          <p:cNvSpPr>
            <a:spLocks noChangeShapeType="1"/>
          </p:cNvSpPr>
          <p:nvPr/>
        </p:nvSpPr>
        <p:spPr bwMode="auto">
          <a:xfrm flipH="1">
            <a:off x="5864225" y="4995863"/>
            <a:ext cx="7350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4133850" y="3951288"/>
            <a:ext cx="1946275" cy="414337"/>
            <a:chOff x="2560" y="2967"/>
            <a:chExt cx="1226" cy="261"/>
          </a:xfrm>
        </p:grpSpPr>
        <p:sp>
          <p:nvSpPr>
            <p:cNvPr id="86059" name="Rectangle 22"/>
            <p:cNvSpPr>
              <a:spLocks noChangeArrowheads="1"/>
            </p:cNvSpPr>
            <p:nvPr/>
          </p:nvSpPr>
          <p:spPr bwMode="auto">
            <a:xfrm>
              <a:off x="2560" y="2971"/>
              <a:ext cx="1226" cy="2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0" name="Line 23"/>
            <p:cNvSpPr>
              <a:spLocks noChangeShapeType="1"/>
            </p:cNvSpPr>
            <p:nvPr/>
          </p:nvSpPr>
          <p:spPr bwMode="auto">
            <a:xfrm>
              <a:off x="2917" y="2975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1" name="Line 24"/>
            <p:cNvSpPr>
              <a:spLocks noChangeShapeType="1"/>
            </p:cNvSpPr>
            <p:nvPr/>
          </p:nvSpPr>
          <p:spPr bwMode="auto">
            <a:xfrm>
              <a:off x="3428" y="2967"/>
              <a:ext cx="0" cy="2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30" name="Line 25"/>
          <p:cNvSpPr>
            <a:spLocks noChangeShapeType="1"/>
          </p:cNvSpPr>
          <p:nvPr/>
        </p:nvSpPr>
        <p:spPr bwMode="auto">
          <a:xfrm>
            <a:off x="8161338" y="5173663"/>
            <a:ext cx="547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1" name="Line 26"/>
          <p:cNvSpPr>
            <a:spLocks noChangeShapeType="1"/>
          </p:cNvSpPr>
          <p:nvPr/>
        </p:nvSpPr>
        <p:spPr bwMode="auto">
          <a:xfrm flipV="1">
            <a:off x="8721725" y="4167188"/>
            <a:ext cx="0" cy="993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2" name="Line 27"/>
          <p:cNvSpPr>
            <a:spLocks noChangeShapeType="1"/>
          </p:cNvSpPr>
          <p:nvPr/>
        </p:nvSpPr>
        <p:spPr bwMode="auto">
          <a:xfrm>
            <a:off x="6083300" y="4152900"/>
            <a:ext cx="2638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3" name="Line 28"/>
          <p:cNvSpPr>
            <a:spLocks noChangeShapeType="1"/>
          </p:cNvSpPr>
          <p:nvPr/>
        </p:nvSpPr>
        <p:spPr bwMode="auto">
          <a:xfrm flipH="1">
            <a:off x="1176338" y="4995863"/>
            <a:ext cx="530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4" name="Line 29"/>
          <p:cNvSpPr>
            <a:spLocks noChangeShapeType="1"/>
          </p:cNvSpPr>
          <p:nvPr/>
        </p:nvSpPr>
        <p:spPr bwMode="auto">
          <a:xfrm flipV="1">
            <a:off x="1190625" y="4221163"/>
            <a:ext cx="0" cy="774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5" name="Line 30"/>
          <p:cNvSpPr>
            <a:spLocks noChangeShapeType="1"/>
          </p:cNvSpPr>
          <p:nvPr/>
        </p:nvSpPr>
        <p:spPr bwMode="auto">
          <a:xfrm>
            <a:off x="1176338" y="4206875"/>
            <a:ext cx="294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6" name="Line 31"/>
          <p:cNvSpPr>
            <a:spLocks noChangeShapeType="1"/>
          </p:cNvSpPr>
          <p:nvPr/>
        </p:nvSpPr>
        <p:spPr bwMode="auto">
          <a:xfrm>
            <a:off x="3416300" y="4057650"/>
            <a:ext cx="706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7" name="Rectangle 32"/>
          <p:cNvSpPr>
            <a:spLocks noChangeArrowheads="1"/>
          </p:cNvSpPr>
          <p:nvPr/>
        </p:nvSpPr>
        <p:spPr bwMode="auto">
          <a:xfrm>
            <a:off x="2622550" y="3703638"/>
            <a:ext cx="122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000">
                <a:solidFill>
                  <a:schemeClr val="tx1"/>
                </a:solidFill>
              </a:rPr>
              <a:t>head node</a:t>
            </a:r>
          </a:p>
        </p:txBody>
      </p:sp>
      <p:sp>
        <p:nvSpPr>
          <p:cNvPr id="86038" name="Line 33"/>
          <p:cNvSpPr>
            <a:spLocks noChangeShapeType="1"/>
          </p:cNvSpPr>
          <p:nvPr/>
        </p:nvSpPr>
        <p:spPr bwMode="auto">
          <a:xfrm>
            <a:off x="5803900" y="4233863"/>
            <a:ext cx="0" cy="341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9" name="Line 34"/>
          <p:cNvSpPr>
            <a:spLocks noChangeShapeType="1"/>
          </p:cNvSpPr>
          <p:nvPr/>
        </p:nvSpPr>
        <p:spPr bwMode="auto">
          <a:xfrm>
            <a:off x="3133725" y="4602163"/>
            <a:ext cx="2654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40" name="Line 35"/>
          <p:cNvSpPr>
            <a:spLocks noChangeShapeType="1"/>
          </p:cNvSpPr>
          <p:nvPr/>
        </p:nvSpPr>
        <p:spPr bwMode="auto">
          <a:xfrm>
            <a:off x="3136900" y="4602163"/>
            <a:ext cx="0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41" name="Line 36"/>
          <p:cNvSpPr>
            <a:spLocks noChangeShapeType="1"/>
          </p:cNvSpPr>
          <p:nvPr/>
        </p:nvSpPr>
        <p:spPr bwMode="auto">
          <a:xfrm>
            <a:off x="4403725" y="4221163"/>
            <a:ext cx="0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42" name="Line 37"/>
          <p:cNvSpPr>
            <a:spLocks noChangeShapeType="1"/>
          </p:cNvSpPr>
          <p:nvPr/>
        </p:nvSpPr>
        <p:spPr bwMode="auto">
          <a:xfrm>
            <a:off x="4403725" y="4519613"/>
            <a:ext cx="268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43" name="Line 38"/>
          <p:cNvSpPr>
            <a:spLocks noChangeShapeType="1"/>
          </p:cNvSpPr>
          <p:nvPr/>
        </p:nvSpPr>
        <p:spPr bwMode="auto">
          <a:xfrm>
            <a:off x="7100888" y="4519613"/>
            <a:ext cx="0" cy="341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44" name="Rectangle 39"/>
          <p:cNvSpPr>
            <a:spLocks noChangeArrowheads="1"/>
          </p:cNvSpPr>
          <p:nvPr/>
        </p:nvSpPr>
        <p:spPr bwMode="auto">
          <a:xfrm>
            <a:off x="1398588" y="4930775"/>
            <a:ext cx="195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000">
                <a:solidFill>
                  <a:schemeClr val="tx1"/>
                </a:solidFill>
              </a:rPr>
              <a:t>llink   item   rlink</a:t>
            </a:r>
          </a:p>
        </p:txBody>
      </p: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3916363" y="5743575"/>
            <a:ext cx="1946275" cy="414338"/>
            <a:chOff x="2560" y="2967"/>
            <a:chExt cx="1226" cy="261"/>
          </a:xfrm>
        </p:grpSpPr>
        <p:sp>
          <p:nvSpPr>
            <p:cNvPr id="86056" name="Rectangle 41"/>
            <p:cNvSpPr>
              <a:spLocks noChangeArrowheads="1"/>
            </p:cNvSpPr>
            <p:nvPr/>
          </p:nvSpPr>
          <p:spPr bwMode="auto">
            <a:xfrm>
              <a:off x="2560" y="2971"/>
              <a:ext cx="1226" cy="257"/>
            </a:xfrm>
            <a:prstGeom prst="rect">
              <a:avLst/>
            </a:prstGeom>
            <a:noFill/>
            <a:ln w="12700">
              <a:solidFill>
                <a:srgbClr val="3366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7" name="Line 42"/>
            <p:cNvSpPr>
              <a:spLocks noChangeShapeType="1"/>
            </p:cNvSpPr>
            <p:nvPr/>
          </p:nvSpPr>
          <p:spPr bwMode="auto">
            <a:xfrm>
              <a:off x="2917" y="2975"/>
              <a:ext cx="0" cy="249"/>
            </a:xfrm>
            <a:prstGeom prst="line">
              <a:avLst/>
            </a:prstGeom>
            <a:noFill/>
            <a:ln w="12700">
              <a:solidFill>
                <a:srgbClr val="3366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8" name="Line 43"/>
            <p:cNvSpPr>
              <a:spLocks noChangeShapeType="1"/>
            </p:cNvSpPr>
            <p:nvPr/>
          </p:nvSpPr>
          <p:spPr bwMode="auto">
            <a:xfrm>
              <a:off x="3428" y="2967"/>
              <a:ext cx="0" cy="257"/>
            </a:xfrm>
            <a:prstGeom prst="line">
              <a:avLst/>
            </a:prstGeom>
            <a:noFill/>
            <a:ln w="12700">
              <a:solidFill>
                <a:srgbClr val="3366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46" name="Line 45"/>
          <p:cNvSpPr>
            <a:spLocks noChangeShapeType="1"/>
          </p:cNvSpPr>
          <p:nvPr/>
        </p:nvSpPr>
        <p:spPr bwMode="auto">
          <a:xfrm>
            <a:off x="5715000" y="5961063"/>
            <a:ext cx="600075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47" name="Line 47"/>
          <p:cNvSpPr>
            <a:spLocks noChangeShapeType="1"/>
          </p:cNvSpPr>
          <p:nvPr/>
        </p:nvSpPr>
        <p:spPr bwMode="auto">
          <a:xfrm flipH="1" flipV="1">
            <a:off x="5786438" y="5291138"/>
            <a:ext cx="511175" cy="6699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48" name="Line 48"/>
          <p:cNvSpPr>
            <a:spLocks noChangeShapeType="1"/>
          </p:cNvSpPr>
          <p:nvPr/>
        </p:nvSpPr>
        <p:spPr bwMode="auto">
          <a:xfrm>
            <a:off x="4303713" y="5202238"/>
            <a:ext cx="0" cy="617537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49" name="Line 49"/>
          <p:cNvSpPr>
            <a:spLocks noChangeShapeType="1"/>
          </p:cNvSpPr>
          <p:nvPr/>
        </p:nvSpPr>
        <p:spPr bwMode="auto">
          <a:xfrm flipH="1" flipV="1">
            <a:off x="3228975" y="5291138"/>
            <a:ext cx="739775" cy="741362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50" name="Line 50"/>
          <p:cNvSpPr>
            <a:spLocks noChangeShapeType="1"/>
          </p:cNvSpPr>
          <p:nvPr/>
        </p:nvSpPr>
        <p:spPr bwMode="auto">
          <a:xfrm>
            <a:off x="3122613" y="5256213"/>
            <a:ext cx="0" cy="7588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51" name="Line 51"/>
          <p:cNvSpPr>
            <a:spLocks noChangeShapeType="1"/>
          </p:cNvSpPr>
          <p:nvPr/>
        </p:nvSpPr>
        <p:spPr bwMode="auto">
          <a:xfrm>
            <a:off x="3140075" y="5995988"/>
            <a:ext cx="79375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52" name="Text Box 52"/>
          <p:cNvSpPr txBox="1">
            <a:spLocks noChangeArrowheads="1"/>
          </p:cNvSpPr>
          <p:nvPr/>
        </p:nvSpPr>
        <p:spPr bwMode="auto">
          <a:xfrm>
            <a:off x="5957888" y="53752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(2)</a:t>
            </a:r>
          </a:p>
        </p:txBody>
      </p:sp>
      <p:sp>
        <p:nvSpPr>
          <p:cNvPr id="86053" name="Text Box 53"/>
          <p:cNvSpPr txBox="1">
            <a:spLocks noChangeArrowheads="1"/>
          </p:cNvSpPr>
          <p:nvPr/>
        </p:nvSpPr>
        <p:spPr bwMode="auto">
          <a:xfrm>
            <a:off x="2535238" y="548005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(4)</a:t>
            </a:r>
          </a:p>
        </p:txBody>
      </p:sp>
      <p:sp>
        <p:nvSpPr>
          <p:cNvPr id="86054" name="Text Box 54"/>
          <p:cNvSpPr txBox="1">
            <a:spLocks noChangeArrowheads="1"/>
          </p:cNvSpPr>
          <p:nvPr/>
        </p:nvSpPr>
        <p:spPr bwMode="auto">
          <a:xfrm>
            <a:off x="3259138" y="5233988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(1)</a:t>
            </a:r>
          </a:p>
        </p:txBody>
      </p:sp>
      <p:sp>
        <p:nvSpPr>
          <p:cNvPr id="86055" name="Text Box 55"/>
          <p:cNvSpPr txBox="1">
            <a:spLocks noChangeArrowheads="1"/>
          </p:cNvSpPr>
          <p:nvPr/>
        </p:nvSpPr>
        <p:spPr bwMode="auto">
          <a:xfrm>
            <a:off x="4157663" y="5268913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(3)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latin typeface="Times New Roman" charset="0"/>
              </a:rPr>
              <a:t>creating a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5867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altLang="zh-TW" sz="2900" b="1" dirty="0">
                <a:latin typeface="Century Schoolbook" pitchFamily="18" charset="0"/>
              </a:rPr>
              <a:t>Array implementation of List</a:t>
            </a:r>
          </a:p>
          <a:p>
            <a:pPr>
              <a:buNone/>
            </a:pPr>
            <a:r>
              <a:rPr lang="en-US" altLang="zh-TW" dirty="0" err="1">
                <a:latin typeface="Century Schoolbook" pitchFamily="18" charset="0"/>
              </a:rPr>
              <a:t>struct</a:t>
            </a:r>
            <a:r>
              <a:rPr lang="en-US" altLang="zh-TW" dirty="0">
                <a:latin typeface="Century Schoolbook" pitchFamily="18" charset="0"/>
              </a:rPr>
              <a:t>  </a:t>
            </a:r>
            <a:r>
              <a:rPr lang="en-US" altLang="zh-TW" dirty="0" err="1">
                <a:latin typeface="Century Schoolbook" pitchFamily="18" charset="0"/>
              </a:rPr>
              <a:t>listnode</a:t>
            </a:r>
            <a:r>
              <a:rPr lang="en-US" altLang="zh-TW" dirty="0">
                <a:latin typeface="Century Schoolbook" pitchFamily="18" charset="0"/>
              </a:rPr>
              <a:t> {</a:t>
            </a:r>
            <a:br>
              <a:rPr lang="en-US" altLang="zh-TW" dirty="0">
                <a:latin typeface="Century Schoolbook" pitchFamily="18" charset="0"/>
              </a:rPr>
            </a:br>
            <a:r>
              <a:rPr lang="en-US" altLang="zh-TW" dirty="0">
                <a:latin typeface="Century Schoolbook" pitchFamily="18" charset="0"/>
              </a:rPr>
              <a:t>             char info;</a:t>
            </a:r>
            <a:br>
              <a:rPr lang="en-US" altLang="zh-TW" dirty="0">
                <a:latin typeface="Century Schoolbook" pitchFamily="18" charset="0"/>
              </a:rPr>
            </a:br>
            <a:r>
              <a:rPr lang="en-US" altLang="zh-TW" dirty="0">
                <a:latin typeface="Century Schoolbook" pitchFamily="18" charset="0"/>
              </a:rPr>
              <a:t>             </a:t>
            </a:r>
            <a:r>
              <a:rPr lang="en-US" altLang="zh-TW" dirty="0" err="1">
                <a:latin typeface="Century Schoolbook" pitchFamily="18" charset="0"/>
              </a:rPr>
              <a:t>int</a:t>
            </a:r>
            <a:r>
              <a:rPr lang="en-US" altLang="zh-TW" dirty="0">
                <a:latin typeface="Century Schoolbook" pitchFamily="18" charset="0"/>
              </a:rPr>
              <a:t> link;</a:t>
            </a:r>
            <a:br>
              <a:rPr lang="en-US" altLang="zh-TW" dirty="0">
                <a:latin typeface="Century Schoolbook" pitchFamily="18" charset="0"/>
              </a:rPr>
            </a:br>
            <a:r>
              <a:rPr lang="en-US" altLang="zh-TW" dirty="0">
                <a:latin typeface="Century Schoolbook" pitchFamily="18" charset="0"/>
              </a:rPr>
              <a:t>             };</a:t>
            </a:r>
          </a:p>
          <a:p>
            <a:pPr>
              <a:buNone/>
            </a:pPr>
            <a:r>
              <a:rPr lang="en-US" altLang="zh-TW" dirty="0" err="1">
                <a:latin typeface="Century Schoolbook" pitchFamily="18" charset="0"/>
              </a:rPr>
              <a:t>struct</a:t>
            </a:r>
            <a:r>
              <a:rPr lang="en-US" altLang="zh-TW" dirty="0">
                <a:latin typeface="Century Schoolbook" pitchFamily="18" charset="0"/>
              </a:rPr>
              <a:t>  </a:t>
            </a:r>
            <a:r>
              <a:rPr lang="en-US" altLang="zh-TW" dirty="0" err="1">
                <a:latin typeface="Century Schoolbook" pitchFamily="18" charset="0"/>
              </a:rPr>
              <a:t>listnode</a:t>
            </a:r>
            <a:r>
              <a:rPr lang="en-US" altLang="zh-TW" dirty="0">
                <a:latin typeface="Century Schoolbook" pitchFamily="18" charset="0"/>
              </a:rPr>
              <a:t>  node[MAX_SIZE];</a:t>
            </a:r>
          </a:p>
          <a:p>
            <a:pPr>
              <a:buNone/>
            </a:pPr>
            <a:r>
              <a:rPr lang="en-US" altLang="zh-TW" dirty="0" err="1">
                <a:latin typeface="Century Schoolbook" pitchFamily="18" charset="0"/>
              </a:rPr>
              <a:t>int</a:t>
            </a:r>
            <a:r>
              <a:rPr lang="en-US" altLang="zh-TW" dirty="0">
                <a:latin typeface="Century Schoolbook" pitchFamily="18" charset="0"/>
              </a:rPr>
              <a:t> </a:t>
            </a:r>
            <a:r>
              <a:rPr lang="en-US" altLang="zh-TW" dirty="0" err="1">
                <a:latin typeface="Century Schoolbook" pitchFamily="18" charset="0"/>
              </a:rPr>
              <a:t>ptr</a:t>
            </a:r>
            <a:r>
              <a:rPr lang="en-US" altLang="zh-TW" dirty="0">
                <a:latin typeface="Century Schoolbook" pitchFamily="18" charset="0"/>
              </a:rPr>
              <a:t>=-1;</a:t>
            </a:r>
          </a:p>
          <a:p>
            <a:pPr>
              <a:buNone/>
            </a:pPr>
            <a:endParaRPr lang="en-US" altLang="zh-TW" dirty="0">
              <a:latin typeface="Century Schoolbook" pitchFamily="18" charset="0"/>
            </a:endParaRPr>
          </a:p>
          <a:p>
            <a:pPr>
              <a:buNone/>
            </a:pPr>
            <a:r>
              <a:rPr lang="en-US" altLang="zh-TW" sz="2900" b="1" dirty="0">
                <a:latin typeface="Century Schoolbook" pitchFamily="18" charset="0"/>
              </a:rPr>
              <a:t>Linked List using Dynamic variables </a:t>
            </a:r>
            <a:br>
              <a:rPr lang="en-US" altLang="zh-TW" dirty="0">
                <a:latin typeface="Century Schoolbook" pitchFamily="18" charset="0"/>
              </a:rPr>
            </a:br>
            <a:r>
              <a:rPr lang="en-US" altLang="zh-TW" dirty="0" err="1">
                <a:latin typeface="Century Schoolbook" pitchFamily="18" charset="0"/>
              </a:rPr>
              <a:t>struct</a:t>
            </a:r>
            <a:r>
              <a:rPr lang="en-US" altLang="zh-TW" dirty="0">
                <a:latin typeface="Century Schoolbook" pitchFamily="18" charset="0"/>
              </a:rPr>
              <a:t>  </a:t>
            </a:r>
            <a:r>
              <a:rPr lang="en-US" altLang="zh-TW" dirty="0" err="1">
                <a:latin typeface="Century Schoolbook" pitchFamily="18" charset="0"/>
              </a:rPr>
              <a:t>listnode</a:t>
            </a:r>
            <a:r>
              <a:rPr lang="en-US" altLang="zh-TW" dirty="0">
                <a:latin typeface="Century Schoolbook" pitchFamily="18" charset="0"/>
              </a:rPr>
              <a:t> {</a:t>
            </a:r>
            <a:br>
              <a:rPr lang="en-US" altLang="zh-TW" dirty="0">
                <a:latin typeface="Century Schoolbook" pitchFamily="18" charset="0"/>
              </a:rPr>
            </a:br>
            <a:r>
              <a:rPr lang="en-US" altLang="zh-TW" dirty="0">
                <a:latin typeface="Century Schoolbook" pitchFamily="18" charset="0"/>
              </a:rPr>
              <a:t>             char data;</a:t>
            </a:r>
            <a:br>
              <a:rPr lang="en-US" altLang="zh-TW" dirty="0">
                <a:latin typeface="Century Schoolbook" pitchFamily="18" charset="0"/>
              </a:rPr>
            </a:br>
            <a:r>
              <a:rPr lang="en-US" altLang="zh-TW" dirty="0">
                <a:latin typeface="Century Schoolbook" pitchFamily="18" charset="0"/>
              </a:rPr>
              <a:t>             </a:t>
            </a:r>
            <a:r>
              <a:rPr lang="en-US" altLang="zh-TW" dirty="0" err="1">
                <a:latin typeface="Century Schoolbook" pitchFamily="18" charset="0"/>
              </a:rPr>
              <a:t>struct</a:t>
            </a:r>
            <a:r>
              <a:rPr lang="en-US" altLang="zh-TW" dirty="0">
                <a:latin typeface="Century Schoolbook" pitchFamily="18" charset="0"/>
              </a:rPr>
              <a:t> </a:t>
            </a:r>
            <a:r>
              <a:rPr lang="en-US" altLang="zh-TW" dirty="0" err="1">
                <a:latin typeface="Century Schoolbook" pitchFamily="18" charset="0"/>
              </a:rPr>
              <a:t>listnode</a:t>
            </a:r>
            <a:r>
              <a:rPr lang="en-US" altLang="zh-TW" dirty="0">
                <a:latin typeface="Century Schoolbook" pitchFamily="18" charset="0"/>
              </a:rPr>
              <a:t> * link;</a:t>
            </a:r>
            <a:br>
              <a:rPr lang="en-US" altLang="zh-TW" dirty="0">
                <a:latin typeface="Century Schoolbook" pitchFamily="18" charset="0"/>
              </a:rPr>
            </a:br>
            <a:r>
              <a:rPr lang="en-US" altLang="zh-TW" dirty="0">
                <a:latin typeface="Century Schoolbook" pitchFamily="18" charset="0"/>
              </a:rPr>
              <a:t>             };</a:t>
            </a:r>
          </a:p>
          <a:p>
            <a:pPr>
              <a:buNone/>
            </a:pPr>
            <a:r>
              <a:rPr lang="en-US" altLang="zh-TW" dirty="0" err="1">
                <a:latin typeface="Century Schoolbook" pitchFamily="18" charset="0"/>
              </a:rPr>
              <a:t>typedef</a:t>
            </a:r>
            <a:r>
              <a:rPr lang="en-US" altLang="zh-TW" dirty="0">
                <a:latin typeface="Century Schoolbook" pitchFamily="18" charset="0"/>
              </a:rPr>
              <a:t> </a:t>
            </a:r>
            <a:r>
              <a:rPr lang="en-US" altLang="zh-TW" dirty="0" err="1">
                <a:latin typeface="Century Schoolbook" pitchFamily="18" charset="0"/>
              </a:rPr>
              <a:t>struct</a:t>
            </a:r>
            <a:r>
              <a:rPr lang="en-US" altLang="zh-TW" dirty="0">
                <a:latin typeface="Century Schoolbook" pitchFamily="18" charset="0"/>
              </a:rPr>
              <a:t>  </a:t>
            </a:r>
            <a:r>
              <a:rPr lang="en-US" altLang="zh-TW" dirty="0" err="1">
                <a:latin typeface="Century Schoolbook" pitchFamily="18" charset="0"/>
              </a:rPr>
              <a:t>listnode</a:t>
            </a:r>
            <a:r>
              <a:rPr lang="en-US" altLang="zh-TW" dirty="0">
                <a:latin typeface="Century Schoolbook" pitchFamily="18" charset="0"/>
              </a:rPr>
              <a:t> *</a:t>
            </a:r>
            <a:r>
              <a:rPr lang="en-US" altLang="zh-TW" dirty="0" err="1">
                <a:latin typeface="Century Schoolbook" pitchFamily="18" charset="0"/>
              </a:rPr>
              <a:t>listptr</a:t>
            </a:r>
            <a:r>
              <a:rPr lang="en-US" altLang="zh-TW" dirty="0">
                <a:latin typeface="Century Schoolbook" pitchFamily="18" charset="0"/>
              </a:rPr>
              <a:t>;</a:t>
            </a:r>
            <a:br>
              <a:rPr lang="en-US" altLang="zh-TW" dirty="0">
                <a:latin typeface="Century Schoolbook" pitchFamily="18" charset="0"/>
              </a:rPr>
            </a:br>
            <a:endParaRPr lang="en-US" altLang="zh-TW" dirty="0">
              <a:latin typeface="Century Schoolbook" pitchFamily="18" charset="0"/>
            </a:endParaRPr>
          </a:p>
          <a:p>
            <a:pPr>
              <a:buNone/>
            </a:pPr>
            <a:r>
              <a:rPr lang="en-US" altLang="zh-TW" dirty="0">
                <a:solidFill>
                  <a:srgbClr val="6600FF"/>
                </a:solidFill>
                <a:latin typeface="Century Schoolbook" pitchFamily="18" charset="0"/>
              </a:rPr>
              <a:t>Creation</a:t>
            </a:r>
            <a:br>
              <a:rPr lang="en-US" altLang="zh-TW" dirty="0">
                <a:latin typeface="Century Schoolbook" pitchFamily="18" charset="0"/>
              </a:rPr>
            </a:br>
            <a:r>
              <a:rPr lang="en-US" altLang="zh-TW" dirty="0" err="1">
                <a:latin typeface="Century Schoolbook" pitchFamily="18" charset="0"/>
              </a:rPr>
              <a:t>listptr</a:t>
            </a:r>
            <a:r>
              <a:rPr lang="en-US" altLang="zh-TW" dirty="0">
                <a:latin typeface="Century Schoolbook" pitchFamily="18" charset="0"/>
              </a:rPr>
              <a:t>  </a:t>
            </a:r>
            <a:r>
              <a:rPr lang="en-US" altLang="zh-TW" dirty="0" err="1">
                <a:latin typeface="Century Schoolbook" pitchFamily="18" charset="0"/>
              </a:rPr>
              <a:t>ptr</a:t>
            </a:r>
            <a:r>
              <a:rPr lang="en-US" altLang="zh-TW" dirty="0">
                <a:latin typeface="Century Schoolbook" pitchFamily="18" charset="0"/>
              </a:rPr>
              <a:t>=NULL; </a:t>
            </a:r>
            <a:br>
              <a:rPr lang="en-US" altLang="zh-TW" dirty="0">
                <a:latin typeface="Century Schoolbook" pitchFamily="18" charset="0"/>
              </a:rPr>
            </a:br>
            <a:r>
              <a:rPr lang="en-US" altLang="zh-TW" dirty="0">
                <a:solidFill>
                  <a:srgbClr val="6600FF"/>
                </a:solidFill>
                <a:latin typeface="Century Schoolbook" pitchFamily="18" charset="0"/>
              </a:rPr>
              <a:t>Testing</a:t>
            </a:r>
            <a:br>
              <a:rPr lang="en-US" altLang="zh-TW" dirty="0">
                <a:solidFill>
                  <a:srgbClr val="6600FF"/>
                </a:solidFill>
                <a:latin typeface="Century Schoolbook" pitchFamily="18" charset="0"/>
              </a:rPr>
            </a:br>
            <a:r>
              <a:rPr lang="en-US" altLang="zh-TW" dirty="0">
                <a:latin typeface="Century Schoolbook" pitchFamily="18" charset="0"/>
              </a:rPr>
              <a:t>#define IS_EMPTY(</a:t>
            </a:r>
            <a:r>
              <a:rPr lang="en-US" altLang="zh-TW" dirty="0" err="1">
                <a:latin typeface="Century Schoolbook" pitchFamily="18" charset="0"/>
              </a:rPr>
              <a:t>ptr</a:t>
            </a:r>
            <a:r>
              <a:rPr lang="en-US" altLang="zh-TW" dirty="0">
                <a:latin typeface="Century Schoolbook" pitchFamily="18" charset="0"/>
              </a:rPr>
              <a:t>) (!(</a:t>
            </a:r>
            <a:r>
              <a:rPr lang="en-US" altLang="zh-TW" dirty="0" err="1">
                <a:latin typeface="Century Schoolbook" pitchFamily="18" charset="0"/>
              </a:rPr>
              <a:t>ptr</a:t>
            </a:r>
            <a:r>
              <a:rPr lang="en-US" altLang="zh-TW" dirty="0">
                <a:latin typeface="Century Schoolbook" pitchFamily="18" charset="0"/>
              </a:rPr>
              <a:t>))</a:t>
            </a:r>
            <a:br>
              <a:rPr lang="en-US" altLang="zh-TW" dirty="0">
                <a:latin typeface="Century Schoolbook" pitchFamily="18" charset="0"/>
              </a:rPr>
            </a:br>
            <a:r>
              <a:rPr lang="en-US" altLang="zh-TW" dirty="0">
                <a:solidFill>
                  <a:srgbClr val="6600FF"/>
                </a:solidFill>
                <a:latin typeface="Century Schoolbook" pitchFamily="18" charset="0"/>
              </a:rPr>
              <a:t>Allocation</a:t>
            </a:r>
            <a:br>
              <a:rPr lang="en-US" altLang="zh-TW" dirty="0">
                <a:solidFill>
                  <a:srgbClr val="6600FF"/>
                </a:solidFill>
                <a:latin typeface="Century Schoolbook" pitchFamily="18" charset="0"/>
              </a:rPr>
            </a:br>
            <a:r>
              <a:rPr lang="en-US" altLang="zh-TW" dirty="0" err="1">
                <a:solidFill>
                  <a:srgbClr val="6600FF"/>
                </a:solidFill>
                <a:latin typeface="Century Schoolbook" pitchFamily="18" charset="0"/>
              </a:rPr>
              <a:t>c</a:t>
            </a:r>
            <a:r>
              <a:rPr lang="en-US" altLang="zh-TW" dirty="0" err="1">
                <a:latin typeface="Century Schoolbook" pitchFamily="18" charset="0"/>
              </a:rPr>
              <a:t>ptr</a:t>
            </a:r>
            <a:r>
              <a:rPr lang="en-US" altLang="zh-TW" dirty="0">
                <a:latin typeface="Century Schoolbook" pitchFamily="18" charset="0"/>
              </a:rPr>
              <a:t>=(</a:t>
            </a:r>
            <a:r>
              <a:rPr lang="en-US" altLang="zh-TW" dirty="0" err="1">
                <a:latin typeface="Century Schoolbook" pitchFamily="18" charset="0"/>
              </a:rPr>
              <a:t>listptr</a:t>
            </a:r>
            <a:r>
              <a:rPr lang="en-US" altLang="zh-TW" dirty="0">
                <a:latin typeface="Century Schoolbook" pitchFamily="18" charset="0"/>
              </a:rPr>
              <a:t>) malloc (</a:t>
            </a:r>
            <a:r>
              <a:rPr lang="en-US" altLang="zh-TW" dirty="0" err="1">
                <a:latin typeface="Century Schoolbook" pitchFamily="18" charset="0"/>
              </a:rPr>
              <a:t>sizeof</a:t>
            </a:r>
            <a:r>
              <a:rPr lang="en-US" altLang="zh-TW" dirty="0">
                <a:latin typeface="Century Schoolbook" pitchFamily="18" charset="0"/>
              </a:rPr>
              <a:t>(</a:t>
            </a:r>
            <a:r>
              <a:rPr lang="en-US" altLang="zh-TW" dirty="0" err="1">
                <a:latin typeface="Century Schoolbook" pitchFamily="18" charset="0"/>
              </a:rPr>
              <a:t>listnode</a:t>
            </a:r>
            <a:r>
              <a:rPr lang="en-US" altLang="zh-TW" dirty="0">
                <a:latin typeface="Century Schoolbook" pitchFamily="18" charset="0"/>
              </a:rPr>
              <a:t>));</a:t>
            </a:r>
            <a:endParaRPr lang="en-US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769972-81E2-466D-98D1-5B7518768DB6}" type="slidenum">
              <a:rPr lang="en-US" altLang="zh-TW"/>
              <a:pPr>
                <a:defRPr/>
              </a:pPr>
              <a:t>40</a:t>
            </a:fld>
            <a:endParaRPr lang="en-US" altLang="zh-TW"/>
          </a:p>
        </p:txBody>
      </p:sp>
      <p:sp>
        <p:nvSpPr>
          <p:cNvPr id="87044" name="Rectangle 6"/>
          <p:cNvSpPr>
            <a:spLocks noChangeArrowheads="1"/>
          </p:cNvSpPr>
          <p:nvPr/>
        </p:nvSpPr>
        <p:spPr bwMode="auto">
          <a:xfrm>
            <a:off x="358775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defTabSz="762000"/>
            <a:r>
              <a:rPr lang="en-US" altLang="zh-TW">
                <a:solidFill>
                  <a:schemeClr val="tx1"/>
                </a:solidFill>
              </a:rPr>
              <a:t>Delete</a:t>
            </a:r>
          </a:p>
        </p:txBody>
      </p:sp>
      <p:sp>
        <p:nvSpPr>
          <p:cNvPr id="87045" name="Rectangle 7"/>
          <p:cNvSpPr>
            <a:spLocks noChangeArrowheads="1"/>
          </p:cNvSpPr>
          <p:nvPr/>
        </p:nvSpPr>
        <p:spPr bwMode="auto">
          <a:xfrm>
            <a:off x="744538" y="1606550"/>
            <a:ext cx="8134350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 defTabSz="762000">
              <a:lnSpc>
                <a:spcPct val="40000"/>
              </a:lnSpc>
            </a:pPr>
            <a:endParaRPr lang="en-US" altLang="zh-TW" sz="2000">
              <a:solidFill>
                <a:schemeClr val="tx1"/>
              </a:solidFill>
              <a:latin typeface="Courier New" pitchFamily="49" charset="0"/>
            </a:endParaRP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void ddelete(node_pointer node, node_pointer deleted)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    if (node==deleted) printf(“Deletion of head node</a:t>
            </a:r>
            <a:b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</a:b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                             not permitted.\n”);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    else {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        </a:t>
            </a:r>
            <a:r>
              <a:rPr lang="en-US" altLang="zh-TW" sz="2000">
                <a:latin typeface="Courier New" pitchFamily="49" charset="0"/>
              </a:rPr>
              <a:t>(1) </a:t>
            </a: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deleted-&gt;llink-&gt;rlink= deleted-&gt;rlink;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        </a:t>
            </a:r>
            <a:r>
              <a:rPr lang="en-US" altLang="zh-TW" sz="2000">
                <a:latin typeface="Courier New" pitchFamily="49" charset="0"/>
              </a:rPr>
              <a:t>(2) </a:t>
            </a: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deleted-&gt;rlink-&gt;llink= deleted-&gt;llink;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            free(deleted);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 algn="l" defTabSz="762000">
              <a:lnSpc>
                <a:spcPct val="70000"/>
              </a:lnSpc>
            </a:pPr>
            <a:r>
              <a:rPr lang="en-US" altLang="zh-TW" sz="200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408113" y="5619750"/>
            <a:ext cx="1946275" cy="414338"/>
            <a:chOff x="887" y="3540"/>
            <a:chExt cx="1226" cy="261"/>
          </a:xfrm>
        </p:grpSpPr>
        <p:sp>
          <p:nvSpPr>
            <p:cNvPr id="87086" name="Rectangle 9"/>
            <p:cNvSpPr>
              <a:spLocks noChangeArrowheads="1"/>
            </p:cNvSpPr>
            <p:nvPr/>
          </p:nvSpPr>
          <p:spPr bwMode="auto">
            <a:xfrm>
              <a:off x="887" y="3544"/>
              <a:ext cx="1226" cy="2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7" name="Line 10"/>
            <p:cNvSpPr>
              <a:spLocks noChangeShapeType="1"/>
            </p:cNvSpPr>
            <p:nvPr/>
          </p:nvSpPr>
          <p:spPr bwMode="auto">
            <a:xfrm>
              <a:off x="1245" y="3548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8" name="Line 11"/>
            <p:cNvSpPr>
              <a:spLocks noChangeShapeType="1"/>
            </p:cNvSpPr>
            <p:nvPr/>
          </p:nvSpPr>
          <p:spPr bwMode="auto">
            <a:xfrm>
              <a:off x="1755" y="3540"/>
              <a:ext cx="0" cy="2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846513" y="5622925"/>
            <a:ext cx="1946275" cy="414338"/>
            <a:chOff x="2423" y="3542"/>
            <a:chExt cx="1226" cy="261"/>
          </a:xfrm>
        </p:grpSpPr>
        <p:sp>
          <p:nvSpPr>
            <p:cNvPr id="87083" name="Rectangle 13"/>
            <p:cNvSpPr>
              <a:spLocks noChangeArrowheads="1"/>
            </p:cNvSpPr>
            <p:nvPr/>
          </p:nvSpPr>
          <p:spPr bwMode="auto">
            <a:xfrm>
              <a:off x="2423" y="3546"/>
              <a:ext cx="1226" cy="2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4" name="Line 14"/>
            <p:cNvSpPr>
              <a:spLocks noChangeShapeType="1"/>
            </p:cNvSpPr>
            <p:nvPr/>
          </p:nvSpPr>
          <p:spPr bwMode="auto">
            <a:xfrm>
              <a:off x="2781" y="3550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5" name="Line 15"/>
            <p:cNvSpPr>
              <a:spLocks noChangeShapeType="1"/>
            </p:cNvSpPr>
            <p:nvPr/>
          </p:nvSpPr>
          <p:spPr bwMode="auto">
            <a:xfrm>
              <a:off x="3291" y="3542"/>
              <a:ext cx="0" cy="2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348413" y="5622925"/>
            <a:ext cx="1946275" cy="414338"/>
            <a:chOff x="3999" y="3542"/>
            <a:chExt cx="1226" cy="261"/>
          </a:xfrm>
        </p:grpSpPr>
        <p:sp>
          <p:nvSpPr>
            <p:cNvPr id="87080" name="Rectangle 17"/>
            <p:cNvSpPr>
              <a:spLocks noChangeArrowheads="1"/>
            </p:cNvSpPr>
            <p:nvPr/>
          </p:nvSpPr>
          <p:spPr bwMode="auto">
            <a:xfrm>
              <a:off x="3999" y="3546"/>
              <a:ext cx="1226" cy="2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1" name="Line 18"/>
            <p:cNvSpPr>
              <a:spLocks noChangeShapeType="1"/>
            </p:cNvSpPr>
            <p:nvPr/>
          </p:nvSpPr>
          <p:spPr bwMode="auto">
            <a:xfrm>
              <a:off x="4357" y="3550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2" name="Line 19"/>
            <p:cNvSpPr>
              <a:spLocks noChangeShapeType="1"/>
            </p:cNvSpPr>
            <p:nvPr/>
          </p:nvSpPr>
          <p:spPr bwMode="auto">
            <a:xfrm>
              <a:off x="4867" y="3542"/>
              <a:ext cx="0" cy="2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49" name="Line 20"/>
          <p:cNvSpPr>
            <a:spLocks noChangeShapeType="1"/>
          </p:cNvSpPr>
          <p:nvPr/>
        </p:nvSpPr>
        <p:spPr bwMode="auto">
          <a:xfrm>
            <a:off x="3140075" y="5932488"/>
            <a:ext cx="706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0" name="Line 21"/>
          <p:cNvSpPr>
            <a:spLocks noChangeShapeType="1"/>
          </p:cNvSpPr>
          <p:nvPr/>
        </p:nvSpPr>
        <p:spPr bwMode="auto">
          <a:xfrm flipH="1">
            <a:off x="3376613" y="5768975"/>
            <a:ext cx="67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1" name="Line 22"/>
          <p:cNvSpPr>
            <a:spLocks noChangeShapeType="1"/>
          </p:cNvSpPr>
          <p:nvPr/>
        </p:nvSpPr>
        <p:spPr bwMode="auto">
          <a:xfrm>
            <a:off x="5572125" y="5932488"/>
            <a:ext cx="766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2" name="Line 23"/>
          <p:cNvSpPr>
            <a:spLocks noChangeShapeType="1"/>
          </p:cNvSpPr>
          <p:nvPr/>
        </p:nvSpPr>
        <p:spPr bwMode="auto">
          <a:xfrm flipH="1">
            <a:off x="5794375" y="5754688"/>
            <a:ext cx="7350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064000" y="4710113"/>
            <a:ext cx="1946275" cy="414337"/>
            <a:chOff x="2560" y="2967"/>
            <a:chExt cx="1226" cy="261"/>
          </a:xfrm>
        </p:grpSpPr>
        <p:sp>
          <p:nvSpPr>
            <p:cNvPr id="87077" name="Rectangle 25"/>
            <p:cNvSpPr>
              <a:spLocks noChangeArrowheads="1"/>
            </p:cNvSpPr>
            <p:nvPr/>
          </p:nvSpPr>
          <p:spPr bwMode="auto">
            <a:xfrm>
              <a:off x="2560" y="2971"/>
              <a:ext cx="1226" cy="2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8" name="Line 26"/>
            <p:cNvSpPr>
              <a:spLocks noChangeShapeType="1"/>
            </p:cNvSpPr>
            <p:nvPr/>
          </p:nvSpPr>
          <p:spPr bwMode="auto">
            <a:xfrm>
              <a:off x="2917" y="2975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9" name="Line 27"/>
            <p:cNvSpPr>
              <a:spLocks noChangeShapeType="1"/>
            </p:cNvSpPr>
            <p:nvPr/>
          </p:nvSpPr>
          <p:spPr bwMode="auto">
            <a:xfrm>
              <a:off x="3428" y="2967"/>
              <a:ext cx="0" cy="2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54" name="Line 28"/>
          <p:cNvSpPr>
            <a:spLocks noChangeShapeType="1"/>
          </p:cNvSpPr>
          <p:nvPr/>
        </p:nvSpPr>
        <p:spPr bwMode="auto">
          <a:xfrm>
            <a:off x="8091488" y="5932488"/>
            <a:ext cx="547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5" name="Line 29"/>
          <p:cNvSpPr>
            <a:spLocks noChangeShapeType="1"/>
          </p:cNvSpPr>
          <p:nvPr/>
        </p:nvSpPr>
        <p:spPr bwMode="auto">
          <a:xfrm flipV="1">
            <a:off x="8651875" y="4926013"/>
            <a:ext cx="0" cy="993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6" name="Line 30"/>
          <p:cNvSpPr>
            <a:spLocks noChangeShapeType="1"/>
          </p:cNvSpPr>
          <p:nvPr/>
        </p:nvSpPr>
        <p:spPr bwMode="auto">
          <a:xfrm>
            <a:off x="6013450" y="4911725"/>
            <a:ext cx="2638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7" name="Line 31"/>
          <p:cNvSpPr>
            <a:spLocks noChangeShapeType="1"/>
          </p:cNvSpPr>
          <p:nvPr/>
        </p:nvSpPr>
        <p:spPr bwMode="auto">
          <a:xfrm flipH="1">
            <a:off x="1106488" y="5754688"/>
            <a:ext cx="530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8" name="Line 32"/>
          <p:cNvSpPr>
            <a:spLocks noChangeShapeType="1"/>
          </p:cNvSpPr>
          <p:nvPr/>
        </p:nvSpPr>
        <p:spPr bwMode="auto">
          <a:xfrm flipV="1">
            <a:off x="1120775" y="4979988"/>
            <a:ext cx="0" cy="774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9" name="Line 33"/>
          <p:cNvSpPr>
            <a:spLocks noChangeShapeType="1"/>
          </p:cNvSpPr>
          <p:nvPr/>
        </p:nvSpPr>
        <p:spPr bwMode="auto">
          <a:xfrm>
            <a:off x="1106488" y="4965700"/>
            <a:ext cx="294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60" name="Line 34"/>
          <p:cNvSpPr>
            <a:spLocks noChangeShapeType="1"/>
          </p:cNvSpPr>
          <p:nvPr/>
        </p:nvSpPr>
        <p:spPr bwMode="auto">
          <a:xfrm>
            <a:off x="3346450" y="4816475"/>
            <a:ext cx="706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61" name="Rectangle 35"/>
          <p:cNvSpPr>
            <a:spLocks noChangeArrowheads="1"/>
          </p:cNvSpPr>
          <p:nvPr/>
        </p:nvSpPr>
        <p:spPr bwMode="auto">
          <a:xfrm>
            <a:off x="2552700" y="4462463"/>
            <a:ext cx="122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000">
                <a:solidFill>
                  <a:schemeClr val="tx1"/>
                </a:solidFill>
              </a:rPr>
              <a:t>head node</a:t>
            </a:r>
          </a:p>
        </p:txBody>
      </p:sp>
      <p:sp>
        <p:nvSpPr>
          <p:cNvPr id="87062" name="Line 36"/>
          <p:cNvSpPr>
            <a:spLocks noChangeShapeType="1"/>
          </p:cNvSpPr>
          <p:nvPr/>
        </p:nvSpPr>
        <p:spPr bwMode="auto">
          <a:xfrm>
            <a:off x="5734050" y="4992688"/>
            <a:ext cx="0" cy="341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63" name="Line 37"/>
          <p:cNvSpPr>
            <a:spLocks noChangeShapeType="1"/>
          </p:cNvSpPr>
          <p:nvPr/>
        </p:nvSpPr>
        <p:spPr bwMode="auto">
          <a:xfrm>
            <a:off x="3063875" y="5360988"/>
            <a:ext cx="2654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64" name="Line 38"/>
          <p:cNvSpPr>
            <a:spLocks noChangeShapeType="1"/>
          </p:cNvSpPr>
          <p:nvPr/>
        </p:nvSpPr>
        <p:spPr bwMode="auto">
          <a:xfrm>
            <a:off x="3067050" y="5360988"/>
            <a:ext cx="0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65" name="Line 39"/>
          <p:cNvSpPr>
            <a:spLocks noChangeShapeType="1"/>
          </p:cNvSpPr>
          <p:nvPr/>
        </p:nvSpPr>
        <p:spPr bwMode="auto">
          <a:xfrm>
            <a:off x="4333875" y="4979988"/>
            <a:ext cx="0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66" name="Line 40"/>
          <p:cNvSpPr>
            <a:spLocks noChangeShapeType="1"/>
          </p:cNvSpPr>
          <p:nvPr/>
        </p:nvSpPr>
        <p:spPr bwMode="auto">
          <a:xfrm>
            <a:off x="4333875" y="5278438"/>
            <a:ext cx="268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67" name="Line 41"/>
          <p:cNvSpPr>
            <a:spLocks noChangeShapeType="1"/>
          </p:cNvSpPr>
          <p:nvPr/>
        </p:nvSpPr>
        <p:spPr bwMode="auto">
          <a:xfrm>
            <a:off x="7031038" y="5278438"/>
            <a:ext cx="0" cy="341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68" name="Rectangle 42"/>
          <p:cNvSpPr>
            <a:spLocks noChangeArrowheads="1"/>
          </p:cNvSpPr>
          <p:nvPr/>
        </p:nvSpPr>
        <p:spPr bwMode="auto">
          <a:xfrm>
            <a:off x="1328738" y="5689600"/>
            <a:ext cx="196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000">
                <a:solidFill>
                  <a:schemeClr val="tx1"/>
                </a:solidFill>
              </a:rPr>
              <a:t>llink   item   rlink</a:t>
            </a:r>
          </a:p>
        </p:txBody>
      </p:sp>
      <p:sp>
        <p:nvSpPr>
          <p:cNvPr id="87069" name="Line 44"/>
          <p:cNvSpPr>
            <a:spLocks noChangeShapeType="1"/>
          </p:cNvSpPr>
          <p:nvPr/>
        </p:nvSpPr>
        <p:spPr bwMode="auto">
          <a:xfrm flipV="1">
            <a:off x="3263900" y="5467350"/>
            <a:ext cx="0" cy="265113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70" name="Line 45"/>
          <p:cNvSpPr>
            <a:spLocks noChangeShapeType="1"/>
          </p:cNvSpPr>
          <p:nvPr/>
        </p:nvSpPr>
        <p:spPr bwMode="auto">
          <a:xfrm>
            <a:off x="3281363" y="5502275"/>
            <a:ext cx="3298825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71" name="Line 46"/>
          <p:cNvSpPr>
            <a:spLocks noChangeShapeType="1"/>
          </p:cNvSpPr>
          <p:nvPr/>
        </p:nvSpPr>
        <p:spPr bwMode="auto">
          <a:xfrm>
            <a:off x="6562725" y="5572125"/>
            <a:ext cx="34925" cy="539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72" name="Line 47"/>
          <p:cNvSpPr>
            <a:spLocks noChangeShapeType="1"/>
          </p:cNvSpPr>
          <p:nvPr/>
        </p:nvSpPr>
        <p:spPr bwMode="auto">
          <a:xfrm flipH="1">
            <a:off x="6613525" y="6015038"/>
            <a:ext cx="1588" cy="1746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73" name="Line 48"/>
          <p:cNvSpPr>
            <a:spLocks noChangeShapeType="1"/>
          </p:cNvSpPr>
          <p:nvPr/>
        </p:nvSpPr>
        <p:spPr bwMode="auto">
          <a:xfrm flipH="1">
            <a:off x="3228975" y="6191250"/>
            <a:ext cx="34036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74" name="Line 49"/>
          <p:cNvSpPr>
            <a:spLocks noChangeShapeType="1"/>
          </p:cNvSpPr>
          <p:nvPr/>
        </p:nvSpPr>
        <p:spPr bwMode="auto">
          <a:xfrm flipV="1">
            <a:off x="3246438" y="6067425"/>
            <a:ext cx="0" cy="141288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75" name="Text Box 50"/>
          <p:cNvSpPr txBox="1">
            <a:spLocks noChangeArrowheads="1"/>
          </p:cNvSpPr>
          <p:nvPr/>
        </p:nvSpPr>
        <p:spPr bwMode="auto">
          <a:xfrm>
            <a:off x="4705350" y="525145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(1)</a:t>
            </a:r>
          </a:p>
        </p:txBody>
      </p:sp>
      <p:sp>
        <p:nvSpPr>
          <p:cNvPr id="87076" name="Text Box 51"/>
          <p:cNvSpPr txBox="1">
            <a:spLocks noChangeArrowheads="1"/>
          </p:cNvSpPr>
          <p:nvPr/>
        </p:nvSpPr>
        <p:spPr bwMode="auto">
          <a:xfrm>
            <a:off x="4705350" y="59213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(2)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title"/>
          </p:nvPr>
        </p:nvSpPr>
        <p:spPr>
          <a:xfrm>
            <a:off x="717550" y="609600"/>
            <a:ext cx="8420100" cy="1143000"/>
          </a:xfrm>
        </p:spPr>
        <p:txBody>
          <a:bodyPr lIns="92075" tIns="46038" rIns="92075" bIns="46038"/>
          <a:lstStyle/>
          <a:p>
            <a:pPr algn="ctr" defTabSz="762000" fontAlgn="auto">
              <a:spcAft>
                <a:spcPts val="0"/>
              </a:spcAft>
              <a:defRPr/>
            </a:pPr>
            <a:r>
              <a:rPr lang="en-US" altLang="zh-TW">
                <a:solidFill>
                  <a:schemeClr val="tx1"/>
                </a:solidFill>
              </a:rPr>
              <a:t>Circularly Linked Lists</a:t>
            </a:r>
            <a:endParaRPr lang="en-US" altLang="zh-TW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E4823-767A-4486-8928-15AAE123D09D}" type="slidenum">
              <a:rPr lang="en-US" altLang="zh-TW"/>
              <a:pPr>
                <a:defRPr/>
              </a:pPr>
              <a:t>41</a:t>
            </a:fld>
            <a:endParaRPr lang="en-US" altLang="zh-TW"/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1649413" y="2501900"/>
            <a:ext cx="1436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>
                <a:solidFill>
                  <a:schemeClr val="tx1"/>
                </a:solidFill>
              </a:rPr>
              <a:t>3    14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08138" y="2513013"/>
            <a:ext cx="6035675" cy="346075"/>
            <a:chOff x="996" y="1261"/>
            <a:chExt cx="3802" cy="218"/>
          </a:xfrm>
        </p:grpSpPr>
        <p:sp>
          <p:nvSpPr>
            <p:cNvPr id="50239" name="Rectangle 6"/>
            <p:cNvSpPr>
              <a:spLocks noChangeArrowheads="1"/>
            </p:cNvSpPr>
            <p:nvPr/>
          </p:nvSpPr>
          <p:spPr bwMode="auto">
            <a:xfrm>
              <a:off x="996" y="1268"/>
              <a:ext cx="1036" cy="2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40" name="Line 7"/>
            <p:cNvSpPr>
              <a:spLocks noChangeShapeType="1"/>
            </p:cNvSpPr>
            <p:nvPr/>
          </p:nvSpPr>
          <p:spPr bwMode="auto">
            <a:xfrm>
              <a:off x="1323" y="1264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41" name="Line 8"/>
            <p:cNvSpPr>
              <a:spLocks noChangeShapeType="1"/>
            </p:cNvSpPr>
            <p:nvPr/>
          </p:nvSpPr>
          <p:spPr bwMode="auto">
            <a:xfrm>
              <a:off x="1683" y="1263"/>
              <a:ext cx="0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42" name="Rectangle 9"/>
            <p:cNvSpPr>
              <a:spLocks noChangeArrowheads="1"/>
            </p:cNvSpPr>
            <p:nvPr/>
          </p:nvSpPr>
          <p:spPr bwMode="auto">
            <a:xfrm>
              <a:off x="2391" y="1266"/>
              <a:ext cx="1035" cy="2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43" name="Line 10"/>
            <p:cNvSpPr>
              <a:spLocks noChangeShapeType="1"/>
            </p:cNvSpPr>
            <p:nvPr/>
          </p:nvSpPr>
          <p:spPr bwMode="auto">
            <a:xfrm>
              <a:off x="2717" y="1262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44" name="Line 11"/>
            <p:cNvSpPr>
              <a:spLocks noChangeShapeType="1"/>
            </p:cNvSpPr>
            <p:nvPr/>
          </p:nvSpPr>
          <p:spPr bwMode="auto">
            <a:xfrm>
              <a:off x="3078" y="1261"/>
              <a:ext cx="0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45" name="Rectangle 12"/>
            <p:cNvSpPr>
              <a:spLocks noChangeArrowheads="1"/>
            </p:cNvSpPr>
            <p:nvPr/>
          </p:nvSpPr>
          <p:spPr bwMode="auto">
            <a:xfrm>
              <a:off x="3763" y="1266"/>
              <a:ext cx="1035" cy="2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46" name="Line 13"/>
            <p:cNvSpPr>
              <a:spLocks noChangeShapeType="1"/>
            </p:cNvSpPr>
            <p:nvPr/>
          </p:nvSpPr>
          <p:spPr bwMode="auto">
            <a:xfrm>
              <a:off x="4090" y="1262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47" name="Line 14"/>
            <p:cNvSpPr>
              <a:spLocks noChangeShapeType="1"/>
            </p:cNvSpPr>
            <p:nvPr/>
          </p:nvSpPr>
          <p:spPr bwMode="auto">
            <a:xfrm>
              <a:off x="4450" y="1262"/>
              <a:ext cx="0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3" name="Line 15"/>
          <p:cNvSpPr>
            <a:spLocks noChangeShapeType="1"/>
          </p:cNvSpPr>
          <p:nvPr/>
        </p:nvSpPr>
        <p:spPr bwMode="auto">
          <a:xfrm>
            <a:off x="3098800" y="2697163"/>
            <a:ext cx="7604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Line 16"/>
          <p:cNvSpPr>
            <a:spLocks noChangeShapeType="1"/>
          </p:cNvSpPr>
          <p:nvPr/>
        </p:nvSpPr>
        <p:spPr bwMode="auto">
          <a:xfrm>
            <a:off x="5251450" y="2706688"/>
            <a:ext cx="7604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Line 17"/>
          <p:cNvSpPr>
            <a:spLocks noChangeShapeType="1"/>
          </p:cNvSpPr>
          <p:nvPr/>
        </p:nvSpPr>
        <p:spPr bwMode="auto">
          <a:xfrm>
            <a:off x="7523163" y="2686050"/>
            <a:ext cx="696912" cy="0"/>
          </a:xfrm>
          <a:prstGeom prst="line">
            <a:avLst/>
          </a:prstGeom>
          <a:noFill/>
          <a:ln w="127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8"/>
          <p:cNvSpPr>
            <a:spLocks noChangeShapeType="1"/>
          </p:cNvSpPr>
          <p:nvPr/>
        </p:nvSpPr>
        <p:spPr bwMode="auto">
          <a:xfrm>
            <a:off x="1319213" y="2805113"/>
            <a:ext cx="280987" cy="3175"/>
          </a:xfrm>
          <a:prstGeom prst="line">
            <a:avLst/>
          </a:prstGeom>
          <a:noFill/>
          <a:ln w="12700">
            <a:solidFill>
              <a:srgbClr val="CC3300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Rectangle 19"/>
          <p:cNvSpPr>
            <a:spLocks noChangeArrowheads="1"/>
          </p:cNvSpPr>
          <p:nvPr/>
        </p:nvSpPr>
        <p:spPr bwMode="auto">
          <a:xfrm>
            <a:off x="3903663" y="2487613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>
                <a:solidFill>
                  <a:schemeClr val="tx1"/>
                </a:solidFill>
              </a:rPr>
              <a:t>2    8</a:t>
            </a:r>
          </a:p>
        </p:txBody>
      </p:sp>
      <p:sp>
        <p:nvSpPr>
          <p:cNvPr id="50188" name="Rectangle 20"/>
          <p:cNvSpPr>
            <a:spLocks noChangeArrowheads="1"/>
          </p:cNvSpPr>
          <p:nvPr/>
        </p:nvSpPr>
        <p:spPr bwMode="auto">
          <a:xfrm>
            <a:off x="6122988" y="2500313"/>
            <a:ext cx="1208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US" altLang="zh-TW">
                <a:solidFill>
                  <a:schemeClr val="tx1"/>
                </a:solidFill>
              </a:rPr>
              <a:t>1    0</a:t>
            </a:r>
          </a:p>
        </p:txBody>
      </p:sp>
      <p:sp>
        <p:nvSpPr>
          <p:cNvPr id="50189" name="Line 21"/>
          <p:cNvSpPr>
            <a:spLocks noChangeShapeType="1"/>
          </p:cNvSpPr>
          <p:nvPr/>
        </p:nvSpPr>
        <p:spPr bwMode="auto">
          <a:xfrm>
            <a:off x="1109663" y="2674938"/>
            <a:ext cx="490537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22"/>
          <p:cNvSpPr>
            <a:spLocks noChangeShapeType="1"/>
          </p:cNvSpPr>
          <p:nvPr/>
        </p:nvSpPr>
        <p:spPr bwMode="auto">
          <a:xfrm>
            <a:off x="1303338" y="3022600"/>
            <a:ext cx="6915150" cy="0"/>
          </a:xfrm>
          <a:prstGeom prst="line">
            <a:avLst/>
          </a:prstGeom>
          <a:noFill/>
          <a:ln w="127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23"/>
          <p:cNvSpPr>
            <a:spLocks noChangeShapeType="1"/>
          </p:cNvSpPr>
          <p:nvPr/>
        </p:nvSpPr>
        <p:spPr bwMode="auto">
          <a:xfrm>
            <a:off x="8218488" y="2676525"/>
            <a:ext cx="0" cy="346075"/>
          </a:xfrm>
          <a:prstGeom prst="line">
            <a:avLst/>
          </a:prstGeom>
          <a:noFill/>
          <a:ln w="127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24"/>
          <p:cNvSpPr>
            <a:spLocks noChangeShapeType="1"/>
          </p:cNvSpPr>
          <p:nvPr/>
        </p:nvSpPr>
        <p:spPr bwMode="auto">
          <a:xfrm>
            <a:off x="1290638" y="2808288"/>
            <a:ext cx="0" cy="201612"/>
          </a:xfrm>
          <a:prstGeom prst="line">
            <a:avLst/>
          </a:prstGeom>
          <a:noFill/>
          <a:ln w="127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Rectangle 25"/>
          <p:cNvSpPr>
            <a:spLocks noChangeArrowheads="1"/>
          </p:cNvSpPr>
          <p:nvPr/>
        </p:nvSpPr>
        <p:spPr bwMode="auto">
          <a:xfrm>
            <a:off x="919163" y="2322513"/>
            <a:ext cx="465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000">
                <a:solidFill>
                  <a:schemeClr val="tx1"/>
                </a:solidFill>
              </a:rPr>
              <a:t>ptr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579563" y="3856038"/>
            <a:ext cx="6035675" cy="346075"/>
            <a:chOff x="978" y="2107"/>
            <a:chExt cx="3802" cy="218"/>
          </a:xfrm>
        </p:grpSpPr>
        <p:sp>
          <p:nvSpPr>
            <p:cNvPr id="50230" name="Rectangle 27"/>
            <p:cNvSpPr>
              <a:spLocks noChangeArrowheads="1"/>
            </p:cNvSpPr>
            <p:nvPr/>
          </p:nvSpPr>
          <p:spPr bwMode="auto">
            <a:xfrm>
              <a:off x="978" y="2114"/>
              <a:ext cx="1035" cy="2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1" name="Line 28"/>
            <p:cNvSpPr>
              <a:spLocks noChangeShapeType="1"/>
            </p:cNvSpPr>
            <p:nvPr/>
          </p:nvSpPr>
          <p:spPr bwMode="auto">
            <a:xfrm>
              <a:off x="1304" y="2110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2" name="Line 29"/>
            <p:cNvSpPr>
              <a:spLocks noChangeShapeType="1"/>
            </p:cNvSpPr>
            <p:nvPr/>
          </p:nvSpPr>
          <p:spPr bwMode="auto">
            <a:xfrm>
              <a:off x="1665" y="2109"/>
              <a:ext cx="0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3" name="Rectangle 30"/>
            <p:cNvSpPr>
              <a:spLocks noChangeArrowheads="1"/>
            </p:cNvSpPr>
            <p:nvPr/>
          </p:nvSpPr>
          <p:spPr bwMode="auto">
            <a:xfrm>
              <a:off x="2372" y="2112"/>
              <a:ext cx="1035" cy="2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4" name="Line 31"/>
            <p:cNvSpPr>
              <a:spLocks noChangeShapeType="1"/>
            </p:cNvSpPr>
            <p:nvPr/>
          </p:nvSpPr>
          <p:spPr bwMode="auto">
            <a:xfrm>
              <a:off x="2699" y="2108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5" name="Line 32"/>
            <p:cNvSpPr>
              <a:spLocks noChangeShapeType="1"/>
            </p:cNvSpPr>
            <p:nvPr/>
          </p:nvSpPr>
          <p:spPr bwMode="auto">
            <a:xfrm>
              <a:off x="3059" y="2107"/>
              <a:ext cx="0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6" name="Rectangle 33"/>
            <p:cNvSpPr>
              <a:spLocks noChangeArrowheads="1"/>
            </p:cNvSpPr>
            <p:nvPr/>
          </p:nvSpPr>
          <p:spPr bwMode="auto">
            <a:xfrm>
              <a:off x="3745" y="2112"/>
              <a:ext cx="1035" cy="2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7" name="Line 34"/>
            <p:cNvSpPr>
              <a:spLocks noChangeShapeType="1"/>
            </p:cNvSpPr>
            <p:nvPr/>
          </p:nvSpPr>
          <p:spPr bwMode="auto">
            <a:xfrm>
              <a:off x="4071" y="2108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8" name="Line 35"/>
            <p:cNvSpPr>
              <a:spLocks noChangeShapeType="1"/>
            </p:cNvSpPr>
            <p:nvPr/>
          </p:nvSpPr>
          <p:spPr bwMode="auto">
            <a:xfrm>
              <a:off x="4432" y="2108"/>
              <a:ext cx="0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95" name="Line 36"/>
          <p:cNvSpPr>
            <a:spLocks noChangeShapeType="1"/>
          </p:cNvSpPr>
          <p:nvPr/>
        </p:nvSpPr>
        <p:spPr bwMode="auto">
          <a:xfrm flipV="1">
            <a:off x="3068638" y="4035425"/>
            <a:ext cx="685800" cy="476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Line 37"/>
          <p:cNvSpPr>
            <a:spLocks noChangeShapeType="1"/>
          </p:cNvSpPr>
          <p:nvPr/>
        </p:nvSpPr>
        <p:spPr bwMode="auto">
          <a:xfrm>
            <a:off x="5222875" y="4049713"/>
            <a:ext cx="760413" cy="0"/>
          </a:xfrm>
          <a:prstGeom prst="line">
            <a:avLst/>
          </a:prstGeom>
          <a:noFill/>
          <a:ln w="12700">
            <a:solidFill>
              <a:srgbClr val="6600FF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Line 38"/>
          <p:cNvSpPr>
            <a:spLocks noChangeShapeType="1"/>
          </p:cNvSpPr>
          <p:nvPr/>
        </p:nvSpPr>
        <p:spPr bwMode="auto">
          <a:xfrm>
            <a:off x="7494588" y="4029075"/>
            <a:ext cx="696912" cy="0"/>
          </a:xfrm>
          <a:prstGeom prst="line">
            <a:avLst/>
          </a:prstGeom>
          <a:noFill/>
          <a:ln w="127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Line 39"/>
          <p:cNvSpPr>
            <a:spLocks noChangeShapeType="1"/>
          </p:cNvSpPr>
          <p:nvPr/>
        </p:nvSpPr>
        <p:spPr bwMode="auto">
          <a:xfrm>
            <a:off x="1289050" y="4148138"/>
            <a:ext cx="282575" cy="3175"/>
          </a:xfrm>
          <a:prstGeom prst="line">
            <a:avLst/>
          </a:prstGeom>
          <a:noFill/>
          <a:ln w="12700">
            <a:solidFill>
              <a:srgbClr val="CC3300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Line 40"/>
          <p:cNvSpPr>
            <a:spLocks noChangeShapeType="1"/>
          </p:cNvSpPr>
          <p:nvPr/>
        </p:nvSpPr>
        <p:spPr bwMode="auto">
          <a:xfrm>
            <a:off x="1081088" y="4017963"/>
            <a:ext cx="490537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Line 41"/>
          <p:cNvSpPr>
            <a:spLocks noChangeShapeType="1"/>
          </p:cNvSpPr>
          <p:nvPr/>
        </p:nvSpPr>
        <p:spPr bwMode="auto">
          <a:xfrm>
            <a:off x="1290638" y="4330700"/>
            <a:ext cx="6916737" cy="0"/>
          </a:xfrm>
          <a:prstGeom prst="line">
            <a:avLst/>
          </a:prstGeom>
          <a:noFill/>
          <a:ln w="127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Line 42"/>
          <p:cNvSpPr>
            <a:spLocks noChangeShapeType="1"/>
          </p:cNvSpPr>
          <p:nvPr/>
        </p:nvSpPr>
        <p:spPr bwMode="auto">
          <a:xfrm>
            <a:off x="8189913" y="4019550"/>
            <a:ext cx="0" cy="346075"/>
          </a:xfrm>
          <a:prstGeom prst="line">
            <a:avLst/>
          </a:prstGeom>
          <a:noFill/>
          <a:ln w="127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Line 43"/>
          <p:cNvSpPr>
            <a:spLocks noChangeShapeType="1"/>
          </p:cNvSpPr>
          <p:nvPr/>
        </p:nvSpPr>
        <p:spPr bwMode="auto">
          <a:xfrm>
            <a:off x="1262063" y="4151313"/>
            <a:ext cx="0" cy="201612"/>
          </a:xfrm>
          <a:prstGeom prst="line">
            <a:avLst/>
          </a:prstGeom>
          <a:noFill/>
          <a:ln w="12700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Rectangle 44"/>
          <p:cNvSpPr>
            <a:spLocks noChangeArrowheads="1"/>
          </p:cNvSpPr>
          <p:nvPr/>
        </p:nvSpPr>
        <p:spPr bwMode="auto">
          <a:xfrm>
            <a:off x="890588" y="3665538"/>
            <a:ext cx="465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000">
                <a:solidFill>
                  <a:schemeClr val="tx1"/>
                </a:solidFill>
              </a:rPr>
              <a:t>ptr</a:t>
            </a:r>
          </a:p>
        </p:txBody>
      </p:sp>
      <p:sp>
        <p:nvSpPr>
          <p:cNvPr id="50204" name="Rectangle 45"/>
          <p:cNvSpPr>
            <a:spLocks noChangeArrowheads="1"/>
          </p:cNvSpPr>
          <p:nvPr/>
        </p:nvSpPr>
        <p:spPr bwMode="auto">
          <a:xfrm>
            <a:off x="1630363" y="5475288"/>
            <a:ext cx="1644650" cy="322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Line 46"/>
          <p:cNvSpPr>
            <a:spLocks noChangeShapeType="1"/>
          </p:cNvSpPr>
          <p:nvPr/>
        </p:nvSpPr>
        <p:spPr bwMode="auto">
          <a:xfrm>
            <a:off x="2149475" y="5468938"/>
            <a:ext cx="0" cy="334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Line 47"/>
          <p:cNvSpPr>
            <a:spLocks noChangeShapeType="1"/>
          </p:cNvSpPr>
          <p:nvPr/>
        </p:nvSpPr>
        <p:spPr bwMode="auto">
          <a:xfrm>
            <a:off x="2722563" y="546735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Rectangle 48"/>
          <p:cNvSpPr>
            <a:spLocks noChangeArrowheads="1"/>
          </p:cNvSpPr>
          <p:nvPr/>
        </p:nvSpPr>
        <p:spPr bwMode="auto">
          <a:xfrm>
            <a:off x="3675063" y="5472113"/>
            <a:ext cx="1644650" cy="322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Line 49"/>
          <p:cNvSpPr>
            <a:spLocks noChangeShapeType="1"/>
          </p:cNvSpPr>
          <p:nvPr/>
        </p:nvSpPr>
        <p:spPr bwMode="auto">
          <a:xfrm>
            <a:off x="4194175" y="5465763"/>
            <a:ext cx="0" cy="334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Line 50"/>
          <p:cNvSpPr>
            <a:spLocks noChangeShapeType="1"/>
          </p:cNvSpPr>
          <p:nvPr/>
        </p:nvSpPr>
        <p:spPr bwMode="auto">
          <a:xfrm>
            <a:off x="4767263" y="54641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0" name="Rectangle 51"/>
          <p:cNvSpPr>
            <a:spLocks noChangeArrowheads="1"/>
          </p:cNvSpPr>
          <p:nvPr/>
        </p:nvSpPr>
        <p:spPr bwMode="auto">
          <a:xfrm>
            <a:off x="6488113" y="5472113"/>
            <a:ext cx="1643062" cy="322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1" name="Line 52"/>
          <p:cNvSpPr>
            <a:spLocks noChangeShapeType="1"/>
          </p:cNvSpPr>
          <p:nvPr/>
        </p:nvSpPr>
        <p:spPr bwMode="auto">
          <a:xfrm>
            <a:off x="7005638" y="5465763"/>
            <a:ext cx="0" cy="334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2" name="Line 53"/>
          <p:cNvSpPr>
            <a:spLocks noChangeShapeType="1"/>
          </p:cNvSpPr>
          <p:nvPr/>
        </p:nvSpPr>
        <p:spPr bwMode="auto">
          <a:xfrm>
            <a:off x="7578725" y="5465763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3" name="Line 54"/>
          <p:cNvSpPr>
            <a:spLocks noChangeShapeType="1"/>
          </p:cNvSpPr>
          <p:nvPr/>
        </p:nvSpPr>
        <p:spPr bwMode="auto">
          <a:xfrm flipV="1">
            <a:off x="3121025" y="5643563"/>
            <a:ext cx="5429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4" name="Line 55"/>
          <p:cNvSpPr>
            <a:spLocks noChangeShapeType="1"/>
          </p:cNvSpPr>
          <p:nvPr/>
        </p:nvSpPr>
        <p:spPr bwMode="auto">
          <a:xfrm flipV="1">
            <a:off x="5105400" y="5654675"/>
            <a:ext cx="50641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5" name="Line 56"/>
          <p:cNvSpPr>
            <a:spLocks noChangeShapeType="1"/>
          </p:cNvSpPr>
          <p:nvPr/>
        </p:nvSpPr>
        <p:spPr bwMode="auto">
          <a:xfrm>
            <a:off x="8010525" y="5637213"/>
            <a:ext cx="6969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6" name="Line 57"/>
          <p:cNvSpPr>
            <a:spLocks noChangeShapeType="1"/>
          </p:cNvSpPr>
          <p:nvPr/>
        </p:nvSpPr>
        <p:spPr bwMode="auto">
          <a:xfrm>
            <a:off x="1133475" y="5626100"/>
            <a:ext cx="48895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7" name="Line 58"/>
          <p:cNvSpPr>
            <a:spLocks noChangeShapeType="1"/>
          </p:cNvSpPr>
          <p:nvPr/>
        </p:nvSpPr>
        <p:spPr bwMode="auto">
          <a:xfrm>
            <a:off x="8705850" y="5627688"/>
            <a:ext cx="0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8" name="Rectangle 59"/>
          <p:cNvSpPr>
            <a:spLocks noChangeArrowheads="1"/>
          </p:cNvSpPr>
          <p:nvPr/>
        </p:nvSpPr>
        <p:spPr bwMode="auto">
          <a:xfrm>
            <a:off x="941388" y="5273675"/>
            <a:ext cx="676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000">
                <a:solidFill>
                  <a:schemeClr val="tx1"/>
                </a:solidFill>
              </a:rPr>
              <a:t>avail</a:t>
            </a:r>
          </a:p>
        </p:txBody>
      </p:sp>
      <p:sp>
        <p:nvSpPr>
          <p:cNvPr id="50219" name="Line 60"/>
          <p:cNvSpPr>
            <a:spLocks noChangeShapeType="1"/>
          </p:cNvSpPr>
          <p:nvPr/>
        </p:nvSpPr>
        <p:spPr bwMode="auto">
          <a:xfrm>
            <a:off x="8531225" y="5997575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20" name="Line 61"/>
          <p:cNvSpPr>
            <a:spLocks noChangeShapeType="1"/>
          </p:cNvSpPr>
          <p:nvPr/>
        </p:nvSpPr>
        <p:spPr bwMode="auto">
          <a:xfrm>
            <a:off x="8623300" y="6045200"/>
            <a:ext cx="1730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21" name="Line 62"/>
          <p:cNvSpPr>
            <a:spLocks noChangeShapeType="1"/>
          </p:cNvSpPr>
          <p:nvPr/>
        </p:nvSpPr>
        <p:spPr bwMode="auto">
          <a:xfrm>
            <a:off x="8699500" y="6092825"/>
            <a:ext cx="5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22" name="Line 63"/>
          <p:cNvSpPr>
            <a:spLocks noChangeShapeType="1"/>
          </p:cNvSpPr>
          <p:nvPr/>
        </p:nvSpPr>
        <p:spPr bwMode="auto">
          <a:xfrm flipV="1">
            <a:off x="6089650" y="5651500"/>
            <a:ext cx="369888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23" name="Rectangle 64"/>
          <p:cNvSpPr>
            <a:spLocks noChangeArrowheads="1"/>
          </p:cNvSpPr>
          <p:nvPr/>
        </p:nvSpPr>
        <p:spPr bwMode="auto">
          <a:xfrm>
            <a:off x="5616575" y="5387975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50224" name="Line 65"/>
          <p:cNvSpPr>
            <a:spLocks noChangeShapeType="1"/>
          </p:cNvSpPr>
          <p:nvPr/>
        </p:nvSpPr>
        <p:spPr bwMode="auto">
          <a:xfrm flipH="1">
            <a:off x="2925763" y="4086225"/>
            <a:ext cx="11112" cy="1354138"/>
          </a:xfrm>
          <a:prstGeom prst="line">
            <a:avLst/>
          </a:prstGeom>
          <a:noFill/>
          <a:ln w="12700">
            <a:solidFill>
              <a:srgbClr val="6600FF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25" name="Line 66"/>
          <p:cNvSpPr>
            <a:spLocks noChangeShapeType="1"/>
          </p:cNvSpPr>
          <p:nvPr/>
        </p:nvSpPr>
        <p:spPr bwMode="auto">
          <a:xfrm flipV="1">
            <a:off x="4605338" y="4191000"/>
            <a:ext cx="0" cy="582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26" name="Line 67"/>
          <p:cNvSpPr>
            <a:spLocks noChangeShapeType="1"/>
          </p:cNvSpPr>
          <p:nvPr/>
        </p:nvSpPr>
        <p:spPr bwMode="auto">
          <a:xfrm>
            <a:off x="4592638" y="3403600"/>
            <a:ext cx="0" cy="441325"/>
          </a:xfrm>
          <a:prstGeom prst="line">
            <a:avLst/>
          </a:prstGeom>
          <a:noFill/>
          <a:ln w="12700">
            <a:solidFill>
              <a:srgbClr val="6600FF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27" name="Rectangle 68"/>
          <p:cNvSpPr>
            <a:spLocks noChangeArrowheads="1"/>
          </p:cNvSpPr>
          <p:nvPr/>
        </p:nvSpPr>
        <p:spPr bwMode="auto">
          <a:xfrm>
            <a:off x="4608513" y="3335338"/>
            <a:ext cx="676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000">
                <a:solidFill>
                  <a:schemeClr val="tx1"/>
                </a:solidFill>
              </a:rPr>
              <a:t>avail</a:t>
            </a:r>
          </a:p>
        </p:txBody>
      </p:sp>
      <p:sp>
        <p:nvSpPr>
          <p:cNvPr id="50228" name="Rectangle 69"/>
          <p:cNvSpPr>
            <a:spLocks noChangeArrowheads="1"/>
          </p:cNvSpPr>
          <p:nvPr/>
        </p:nvSpPr>
        <p:spPr bwMode="auto">
          <a:xfrm>
            <a:off x="4648200" y="4408488"/>
            <a:ext cx="690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n-US" altLang="zh-TW" sz="2000">
                <a:solidFill>
                  <a:schemeClr val="tx1"/>
                </a:solidFill>
              </a:rPr>
              <a:t>temp</a:t>
            </a:r>
          </a:p>
        </p:txBody>
      </p:sp>
      <p:sp>
        <p:nvSpPr>
          <p:cNvPr id="50229" name="Text Box 70"/>
          <p:cNvSpPr txBox="1">
            <a:spLocks noChangeArrowheads="1"/>
          </p:cNvSpPr>
          <p:nvPr/>
        </p:nvSpPr>
        <p:spPr bwMode="auto">
          <a:xfrm>
            <a:off x="1495425" y="1776413"/>
            <a:ext cx="2719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/>
              <a:t>circular list vs. chain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Traversing a linked list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AB96-C28F-43B7-8D0C-B1B81912EE4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5029200"/>
          </a:xfrm>
        </p:spPr>
        <p:txBody>
          <a:bodyPr/>
          <a:lstStyle/>
          <a:p>
            <a:r>
              <a:rPr lang="en-US" dirty="0"/>
              <a:t>Algorithm: Traversing(LIST) </a:t>
            </a:r>
          </a:p>
          <a:p>
            <a:pPr>
              <a:buNone/>
            </a:pPr>
            <a:r>
              <a:rPr lang="en-US" dirty="0"/>
              <a:t>	This algorithm traverses LIST. The variable PTR points to the node currently being processed </a:t>
            </a:r>
          </a:p>
          <a:p>
            <a:r>
              <a:rPr lang="en-US" dirty="0"/>
              <a:t>Step 1 : Set PTR:=START</a:t>
            </a:r>
          </a:p>
          <a:p>
            <a:r>
              <a:rPr lang="en-US" dirty="0"/>
              <a:t>Step 2: Repeat step 3 and 4 while PTR != NULL</a:t>
            </a:r>
          </a:p>
          <a:p>
            <a:r>
              <a:rPr lang="en-US" dirty="0"/>
              <a:t>Step3:  Apply process to INFO[PTR]</a:t>
            </a:r>
          </a:p>
          <a:p>
            <a:r>
              <a:rPr lang="en-US" dirty="0"/>
              <a:t>Step 4 : Set PTR:=LINK[PTR]</a:t>
            </a:r>
          </a:p>
          <a:p>
            <a:r>
              <a:rPr lang="en-US" dirty="0"/>
              <a:t>[End of Step2 loop]</a:t>
            </a:r>
          </a:p>
          <a:p>
            <a:r>
              <a:rPr lang="en-US" dirty="0"/>
              <a:t>Step 5 :exit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in a linked list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AB96-C28F-43B7-8D0C-B1B81912EE4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Searching in an unordered list</a:t>
            </a:r>
          </a:p>
          <a:p>
            <a:r>
              <a:rPr lang="en-US" dirty="0"/>
              <a:t>SEARCH ( LIST,START,ITEM,LOC)</a:t>
            </a:r>
          </a:p>
          <a:p>
            <a:pPr>
              <a:buNone/>
            </a:pPr>
            <a:r>
              <a:rPr lang="en-US" dirty="0"/>
              <a:t>	LIST is a linked list. This algorithm finds the location LOC of the node where ITEM first appears in the list, or sets LOC =NULL</a:t>
            </a:r>
          </a:p>
          <a:p>
            <a:r>
              <a:rPr lang="en-US" dirty="0"/>
              <a:t>Step 1: set PTR=START</a:t>
            </a:r>
          </a:p>
          <a:p>
            <a:r>
              <a:rPr lang="en-US" dirty="0"/>
              <a:t>Step2: repeat step 3 while PTR !=NULL </a:t>
            </a:r>
          </a:p>
          <a:p>
            <a:r>
              <a:rPr lang="en-US" dirty="0"/>
              <a:t>Step 3: If ITEM= INFO[PTR] then Set LOC:=PTR and exit</a:t>
            </a:r>
          </a:p>
          <a:p>
            <a:pPr>
              <a:buNone/>
            </a:pPr>
            <a:r>
              <a:rPr lang="en-US" dirty="0"/>
              <a:t>                Else </a:t>
            </a:r>
          </a:p>
          <a:p>
            <a:pPr>
              <a:buNone/>
            </a:pPr>
            <a:r>
              <a:rPr lang="en-US" dirty="0"/>
              <a:t>                     Set PTR:=LINK[PTR]</a:t>
            </a:r>
          </a:p>
          <a:p>
            <a:pPr>
              <a:buNone/>
            </a:pPr>
            <a:r>
              <a:rPr lang="en-US" dirty="0"/>
              <a:t>                [End of If structure]</a:t>
            </a:r>
          </a:p>
          <a:p>
            <a:r>
              <a:rPr lang="en-US" dirty="0"/>
              <a:t>[End of step 2 loop]</a:t>
            </a:r>
          </a:p>
          <a:p>
            <a:r>
              <a:rPr lang="en-US" dirty="0"/>
              <a:t>Step 4: set LOC:=NULL                           [unsuccessful search]</a:t>
            </a:r>
          </a:p>
          <a:p>
            <a:r>
              <a:rPr lang="en-US" dirty="0"/>
              <a:t>Step 5:exit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in a linked list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AB96-C28F-43B7-8D0C-B1B81912EE4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Searching in an unordered list</a:t>
            </a:r>
          </a:p>
          <a:p>
            <a:r>
              <a:rPr lang="en-US" dirty="0"/>
              <a:t>SRCHSL (LIST,START,ITEM,LOC)</a:t>
            </a:r>
          </a:p>
          <a:p>
            <a:pPr>
              <a:buNone/>
            </a:pPr>
            <a:r>
              <a:rPr lang="en-US" dirty="0"/>
              <a:t>	LIST is a sorted list. This algorithm finds the location LOC of the node where ITEM first appears in the list, or sets LOC =NULL</a:t>
            </a:r>
          </a:p>
          <a:p>
            <a:r>
              <a:rPr lang="en-US" dirty="0"/>
              <a:t>Step 1: set PTR=START</a:t>
            </a:r>
          </a:p>
          <a:p>
            <a:r>
              <a:rPr lang="en-US" dirty="0"/>
              <a:t>Step2: repeat step 3 while PTR !=NULL </a:t>
            </a:r>
          </a:p>
          <a:p>
            <a:r>
              <a:rPr lang="en-US" dirty="0"/>
              <a:t>Step 3: If ITEM&lt; INFO[PTR] then</a:t>
            </a:r>
          </a:p>
          <a:p>
            <a:pPr>
              <a:buNone/>
            </a:pPr>
            <a:r>
              <a:rPr lang="en-US" dirty="0"/>
              <a:t>                     Set PTR:=LINK[PTR]</a:t>
            </a:r>
          </a:p>
          <a:p>
            <a:pPr>
              <a:buNone/>
            </a:pPr>
            <a:r>
              <a:rPr lang="en-US" dirty="0"/>
              <a:t>                Else ITEM = INFO[PTR] then Set LOC:=PTR and exit</a:t>
            </a:r>
          </a:p>
          <a:p>
            <a:pPr>
              <a:buNone/>
            </a:pPr>
            <a:r>
              <a:rPr lang="en-US" dirty="0"/>
              <a:t>		Else set LOC:=NULL and exit</a:t>
            </a:r>
          </a:p>
          <a:p>
            <a:pPr>
              <a:buNone/>
            </a:pPr>
            <a:r>
              <a:rPr lang="en-US" dirty="0"/>
              <a:t>                [End of If structure]</a:t>
            </a:r>
          </a:p>
          <a:p>
            <a:r>
              <a:rPr lang="en-US" dirty="0"/>
              <a:t>[End of step 2 loop]</a:t>
            </a:r>
          </a:p>
          <a:p>
            <a:r>
              <a:rPr lang="en-US" dirty="0"/>
              <a:t>Step 4: set LOC:=NULL                           [unsuccessful search]</a:t>
            </a:r>
          </a:p>
          <a:p>
            <a:r>
              <a:rPr lang="en-US" dirty="0"/>
              <a:t>Step 5:exit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Insert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AB96-C28F-43B7-8D0C-B1B81912EE4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1" name="Content Placeholder 90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					Before insertion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  					After insertion</a:t>
            </a:r>
          </a:p>
        </p:txBody>
      </p:sp>
      <p:grpSp>
        <p:nvGrpSpPr>
          <p:cNvPr id="27" name="Group 27"/>
          <p:cNvGrpSpPr>
            <a:grpSpLocks/>
          </p:cNvGrpSpPr>
          <p:nvPr/>
        </p:nvGrpSpPr>
        <p:grpSpPr bwMode="auto">
          <a:xfrm>
            <a:off x="990600" y="3885406"/>
            <a:ext cx="7477125" cy="865188"/>
            <a:chOff x="816" y="1728"/>
            <a:chExt cx="4702" cy="565"/>
          </a:xfrm>
        </p:grpSpPr>
        <p:grpSp>
          <p:nvGrpSpPr>
            <p:cNvPr id="28" name="Group 10"/>
            <p:cNvGrpSpPr>
              <a:grpSpLocks/>
            </p:cNvGrpSpPr>
            <p:nvPr/>
          </p:nvGrpSpPr>
          <p:grpSpPr bwMode="auto">
            <a:xfrm>
              <a:off x="3408" y="2016"/>
              <a:ext cx="672" cy="240"/>
              <a:chOff x="1104" y="2016"/>
              <a:chExt cx="672" cy="240"/>
            </a:xfrm>
          </p:grpSpPr>
          <p:sp>
            <p:nvSpPr>
              <p:cNvPr id="47" name="Rectangle 11"/>
              <p:cNvSpPr>
                <a:spLocks noChangeArrowheads="1"/>
              </p:cNvSpPr>
              <p:nvPr/>
            </p:nvSpPr>
            <p:spPr bwMode="auto">
              <a:xfrm>
                <a:off x="1104" y="2016"/>
                <a:ext cx="672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12"/>
              <p:cNvSpPr>
                <a:spLocks noChangeShapeType="1"/>
              </p:cNvSpPr>
              <p:nvPr/>
            </p:nvSpPr>
            <p:spPr bwMode="auto">
              <a:xfrm>
                <a:off x="1536" y="20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" name="Rectangle 14"/>
            <p:cNvSpPr>
              <a:spLocks noChangeArrowheads="1"/>
            </p:cNvSpPr>
            <p:nvPr/>
          </p:nvSpPr>
          <p:spPr bwMode="auto">
            <a:xfrm>
              <a:off x="4519" y="2016"/>
              <a:ext cx="9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5"/>
            <p:cNvSpPr>
              <a:spLocks noChangeShapeType="1"/>
            </p:cNvSpPr>
            <p:nvPr/>
          </p:nvSpPr>
          <p:spPr bwMode="auto">
            <a:xfrm>
              <a:off x="4992" y="20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0"/>
            <p:cNvSpPr>
              <a:spLocks noChangeShapeType="1"/>
            </p:cNvSpPr>
            <p:nvPr/>
          </p:nvSpPr>
          <p:spPr bwMode="auto">
            <a:xfrm>
              <a:off x="4032" y="211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" name="Group 26"/>
            <p:cNvGrpSpPr>
              <a:grpSpLocks/>
            </p:cNvGrpSpPr>
            <p:nvPr/>
          </p:nvGrpSpPr>
          <p:grpSpPr bwMode="auto">
            <a:xfrm>
              <a:off x="816" y="1728"/>
              <a:ext cx="2064" cy="565"/>
              <a:chOff x="816" y="1728"/>
              <a:chExt cx="2064" cy="565"/>
            </a:xfrm>
          </p:grpSpPr>
          <p:grpSp>
            <p:nvGrpSpPr>
              <p:cNvPr id="36" name="Group 6"/>
              <p:cNvGrpSpPr>
                <a:grpSpLocks/>
              </p:cNvGrpSpPr>
              <p:nvPr/>
            </p:nvGrpSpPr>
            <p:grpSpPr bwMode="auto">
              <a:xfrm>
                <a:off x="1056" y="2016"/>
                <a:ext cx="672" cy="240"/>
                <a:chOff x="1104" y="2016"/>
                <a:chExt cx="672" cy="240"/>
              </a:xfrm>
            </p:grpSpPr>
            <p:sp>
              <p:nvSpPr>
                <p:cNvPr id="45" name="Rectangle 4"/>
                <p:cNvSpPr>
                  <a:spLocks noChangeArrowheads="1"/>
                </p:cNvSpPr>
                <p:nvPr/>
              </p:nvSpPr>
              <p:spPr bwMode="auto">
                <a:xfrm>
                  <a:off x="1104" y="2016"/>
                  <a:ext cx="67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5"/>
                <p:cNvSpPr>
                  <a:spLocks noChangeShapeType="1"/>
                </p:cNvSpPr>
                <p:nvPr/>
              </p:nvSpPr>
              <p:spPr bwMode="auto">
                <a:xfrm>
                  <a:off x="1536" y="201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" name="Group 7"/>
              <p:cNvGrpSpPr>
                <a:grpSpLocks/>
              </p:cNvGrpSpPr>
              <p:nvPr/>
            </p:nvGrpSpPr>
            <p:grpSpPr bwMode="auto">
              <a:xfrm>
                <a:off x="2208" y="2016"/>
                <a:ext cx="672" cy="240"/>
                <a:chOff x="1104" y="2016"/>
                <a:chExt cx="672" cy="240"/>
              </a:xfrm>
            </p:grpSpPr>
            <p:sp>
              <p:nvSpPr>
                <p:cNvPr id="43" name="Rectangle 8"/>
                <p:cNvSpPr>
                  <a:spLocks noChangeArrowheads="1"/>
                </p:cNvSpPr>
                <p:nvPr/>
              </p:nvSpPr>
              <p:spPr bwMode="auto">
                <a:xfrm>
                  <a:off x="1104" y="2016"/>
                  <a:ext cx="67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9"/>
                <p:cNvSpPr>
                  <a:spLocks noChangeShapeType="1"/>
                </p:cNvSpPr>
                <p:nvPr/>
              </p:nvSpPr>
              <p:spPr bwMode="auto">
                <a:xfrm>
                  <a:off x="1536" y="201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8" name="Line 16"/>
              <p:cNvSpPr>
                <a:spLocks noChangeShapeType="1"/>
              </p:cNvSpPr>
              <p:nvPr/>
            </p:nvSpPr>
            <p:spPr bwMode="auto">
              <a:xfrm>
                <a:off x="816" y="172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17"/>
              <p:cNvSpPr>
                <a:spLocks noChangeShapeType="1"/>
              </p:cNvSpPr>
              <p:nvPr/>
            </p:nvSpPr>
            <p:spPr bwMode="auto">
              <a:xfrm>
                <a:off x="816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18"/>
              <p:cNvSpPr>
                <a:spLocks noChangeShapeType="1"/>
              </p:cNvSpPr>
              <p:nvPr/>
            </p:nvSpPr>
            <p:spPr bwMode="auto">
              <a:xfrm>
                <a:off x="1680" y="211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Text Box 21"/>
              <p:cNvSpPr txBox="1">
                <a:spLocks noChangeArrowheads="1"/>
              </p:cNvSpPr>
              <p:nvPr/>
            </p:nvSpPr>
            <p:spPr bwMode="auto">
              <a:xfrm>
                <a:off x="1046" y="1994"/>
                <a:ext cx="676" cy="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TW" sz="2400" dirty="0">
                    <a:latin typeface="Times New Roman" charset="0"/>
                  </a:rPr>
                  <a:t> bat    </a:t>
                </a:r>
                <a:r>
                  <a:rPr lang="en-US" altLang="zh-TW" sz="2400" dirty="0">
                    <a:latin typeface="Times New Roman" charset="0"/>
                    <a:sym typeface="Wingdings" pitchFamily="2" charset="2"/>
                  </a:rPr>
                  <a:t></a:t>
                </a:r>
                <a:endParaRPr lang="en-US" altLang="zh-TW" sz="2400" dirty="0">
                  <a:latin typeface="Times New Roman" charset="0"/>
                </a:endParaRPr>
              </a:p>
            </p:txBody>
          </p:sp>
          <p:sp>
            <p:nvSpPr>
              <p:cNvPr id="42" name="Text Box 22"/>
              <p:cNvSpPr txBox="1">
                <a:spLocks noChangeArrowheads="1"/>
              </p:cNvSpPr>
              <p:nvPr/>
            </p:nvSpPr>
            <p:spPr bwMode="auto">
              <a:xfrm>
                <a:off x="2198" y="1994"/>
                <a:ext cx="666" cy="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TW" sz="2400" dirty="0">
                    <a:latin typeface="Times New Roman" charset="0"/>
                  </a:rPr>
                  <a:t> cat    </a:t>
                </a:r>
                <a:r>
                  <a:rPr lang="en-US" altLang="zh-TW" sz="2400" dirty="0">
                    <a:latin typeface="Times New Roman" charset="0"/>
                    <a:sym typeface="Wingdings" pitchFamily="2" charset="2"/>
                  </a:rPr>
                  <a:t></a:t>
                </a:r>
                <a:endParaRPr lang="en-US" altLang="zh-TW" sz="2400" dirty="0">
                  <a:latin typeface="Times New Roman" charset="0"/>
                </a:endParaRPr>
              </a:p>
            </p:txBody>
          </p:sp>
        </p:grpSp>
        <p:sp>
          <p:nvSpPr>
            <p:cNvPr id="34" name="Text Box 23"/>
            <p:cNvSpPr txBox="1">
              <a:spLocks noChangeArrowheads="1"/>
            </p:cNvSpPr>
            <p:nvPr/>
          </p:nvSpPr>
          <p:spPr bwMode="auto">
            <a:xfrm>
              <a:off x="3398" y="1994"/>
              <a:ext cx="655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400" dirty="0">
                  <a:latin typeface="Times New Roman" charset="0"/>
                </a:rPr>
                <a:t> sat    </a:t>
              </a:r>
              <a:r>
                <a:rPr lang="en-US" altLang="zh-TW" sz="2400" dirty="0">
                  <a:latin typeface="Times New Roman" charset="0"/>
                  <a:sym typeface="Wingdings" pitchFamily="2" charset="2"/>
                </a:rPr>
                <a:t></a:t>
              </a:r>
              <a:endParaRPr lang="en-US" altLang="zh-TW" sz="2400" dirty="0">
                <a:latin typeface="Times New Roman" charset="0"/>
              </a:endParaRPr>
            </a:p>
          </p:txBody>
        </p:sp>
        <p:sp>
          <p:nvSpPr>
            <p:cNvPr id="35" name="Text Box 24"/>
            <p:cNvSpPr txBox="1">
              <a:spLocks noChangeArrowheads="1"/>
            </p:cNvSpPr>
            <p:nvPr/>
          </p:nvSpPr>
          <p:spPr bwMode="auto">
            <a:xfrm>
              <a:off x="4454" y="1994"/>
              <a:ext cx="106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400">
                  <a:latin typeface="Times New Roman" charset="0"/>
                </a:rPr>
                <a:t> vat     </a:t>
              </a:r>
              <a:r>
                <a:rPr lang="en-US" altLang="zh-TW" sz="2000">
                  <a:latin typeface="Times New Roman" charset="0"/>
                </a:rPr>
                <a:t>NULL</a:t>
              </a: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>
            <a:off x="4267200" y="4495006"/>
            <a:ext cx="849167" cy="1588"/>
          </a:xfrm>
          <a:prstGeom prst="straightConnector1">
            <a:avLst/>
          </a:prstGeom>
          <a:ln w="9525" cmpd="sng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3886200" y="5104606"/>
            <a:ext cx="1524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Eat        </a:t>
            </a:r>
            <a:r>
              <a:rPr lang="en-US" sz="4400" b="1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4610894" y="5295106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3924300" y="49141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5400000" flipH="1" flipV="1">
            <a:off x="5029200" y="4876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762000" y="3504406"/>
            <a:ext cx="15115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sz="2000" b="1" dirty="0"/>
              <a:t>External </a:t>
            </a:r>
            <a:r>
              <a:rPr lang="en-US" altLang="zh-TW" sz="2000" b="1" dirty="0" err="1"/>
              <a:t>ptr</a:t>
            </a:r>
            <a:endParaRPr lang="en-US" altLang="zh-TW" sz="2000" b="1" dirty="0"/>
          </a:p>
        </p:txBody>
      </p:sp>
      <p:grpSp>
        <p:nvGrpSpPr>
          <p:cNvPr id="68" name="Group 27"/>
          <p:cNvGrpSpPr>
            <a:grpSpLocks/>
          </p:cNvGrpSpPr>
          <p:nvPr/>
        </p:nvGrpSpPr>
        <p:grpSpPr bwMode="auto">
          <a:xfrm>
            <a:off x="762000" y="1905000"/>
            <a:ext cx="7477125" cy="865188"/>
            <a:chOff x="816" y="1728"/>
            <a:chExt cx="4702" cy="565"/>
          </a:xfrm>
        </p:grpSpPr>
        <p:grpSp>
          <p:nvGrpSpPr>
            <p:cNvPr id="69" name="Group 10"/>
            <p:cNvGrpSpPr>
              <a:grpSpLocks/>
            </p:cNvGrpSpPr>
            <p:nvPr/>
          </p:nvGrpSpPr>
          <p:grpSpPr bwMode="auto">
            <a:xfrm>
              <a:off x="3408" y="2016"/>
              <a:ext cx="672" cy="240"/>
              <a:chOff x="1104" y="2016"/>
              <a:chExt cx="672" cy="240"/>
            </a:xfrm>
          </p:grpSpPr>
          <p:sp>
            <p:nvSpPr>
              <p:cNvPr id="88" name="Rectangle 11"/>
              <p:cNvSpPr>
                <a:spLocks noChangeArrowheads="1"/>
              </p:cNvSpPr>
              <p:nvPr/>
            </p:nvSpPr>
            <p:spPr bwMode="auto">
              <a:xfrm>
                <a:off x="1104" y="2016"/>
                <a:ext cx="672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12"/>
              <p:cNvSpPr>
                <a:spLocks noChangeShapeType="1"/>
              </p:cNvSpPr>
              <p:nvPr/>
            </p:nvSpPr>
            <p:spPr bwMode="auto">
              <a:xfrm>
                <a:off x="1536" y="20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" name="Rectangle 14"/>
            <p:cNvSpPr>
              <a:spLocks noChangeArrowheads="1"/>
            </p:cNvSpPr>
            <p:nvPr/>
          </p:nvSpPr>
          <p:spPr bwMode="auto">
            <a:xfrm>
              <a:off x="4519" y="2016"/>
              <a:ext cx="9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15"/>
            <p:cNvSpPr>
              <a:spLocks noChangeShapeType="1"/>
            </p:cNvSpPr>
            <p:nvPr/>
          </p:nvSpPr>
          <p:spPr bwMode="auto">
            <a:xfrm>
              <a:off x="4992" y="20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19"/>
            <p:cNvSpPr>
              <a:spLocks noChangeShapeType="1"/>
            </p:cNvSpPr>
            <p:nvPr/>
          </p:nvSpPr>
          <p:spPr bwMode="auto">
            <a:xfrm>
              <a:off x="2832" y="211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20"/>
            <p:cNvSpPr>
              <a:spLocks noChangeShapeType="1"/>
            </p:cNvSpPr>
            <p:nvPr/>
          </p:nvSpPr>
          <p:spPr bwMode="auto">
            <a:xfrm>
              <a:off x="4032" y="211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4" name="Group 26"/>
            <p:cNvGrpSpPr>
              <a:grpSpLocks/>
            </p:cNvGrpSpPr>
            <p:nvPr/>
          </p:nvGrpSpPr>
          <p:grpSpPr bwMode="auto">
            <a:xfrm>
              <a:off x="816" y="1728"/>
              <a:ext cx="2064" cy="565"/>
              <a:chOff x="816" y="1728"/>
              <a:chExt cx="2064" cy="565"/>
            </a:xfrm>
          </p:grpSpPr>
          <p:grpSp>
            <p:nvGrpSpPr>
              <p:cNvPr id="77" name="Group 6"/>
              <p:cNvGrpSpPr>
                <a:grpSpLocks/>
              </p:cNvGrpSpPr>
              <p:nvPr/>
            </p:nvGrpSpPr>
            <p:grpSpPr bwMode="auto">
              <a:xfrm>
                <a:off x="1056" y="2016"/>
                <a:ext cx="672" cy="240"/>
                <a:chOff x="1104" y="2016"/>
                <a:chExt cx="672" cy="240"/>
              </a:xfrm>
            </p:grpSpPr>
            <p:sp>
              <p:nvSpPr>
                <p:cNvPr id="86" name="Rectangle 4"/>
                <p:cNvSpPr>
                  <a:spLocks noChangeArrowheads="1"/>
                </p:cNvSpPr>
                <p:nvPr/>
              </p:nvSpPr>
              <p:spPr bwMode="auto">
                <a:xfrm>
                  <a:off x="1104" y="2016"/>
                  <a:ext cx="67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Line 5"/>
                <p:cNvSpPr>
                  <a:spLocks noChangeShapeType="1"/>
                </p:cNvSpPr>
                <p:nvPr/>
              </p:nvSpPr>
              <p:spPr bwMode="auto">
                <a:xfrm>
                  <a:off x="1536" y="201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8" name="Group 7"/>
              <p:cNvGrpSpPr>
                <a:grpSpLocks/>
              </p:cNvGrpSpPr>
              <p:nvPr/>
            </p:nvGrpSpPr>
            <p:grpSpPr bwMode="auto">
              <a:xfrm>
                <a:off x="2208" y="2016"/>
                <a:ext cx="672" cy="240"/>
                <a:chOff x="1104" y="2016"/>
                <a:chExt cx="672" cy="240"/>
              </a:xfrm>
            </p:grpSpPr>
            <p:sp>
              <p:nvSpPr>
                <p:cNvPr id="84" name="Rectangle 8"/>
                <p:cNvSpPr>
                  <a:spLocks noChangeArrowheads="1"/>
                </p:cNvSpPr>
                <p:nvPr/>
              </p:nvSpPr>
              <p:spPr bwMode="auto">
                <a:xfrm>
                  <a:off x="1104" y="2016"/>
                  <a:ext cx="67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Line 9"/>
                <p:cNvSpPr>
                  <a:spLocks noChangeShapeType="1"/>
                </p:cNvSpPr>
                <p:nvPr/>
              </p:nvSpPr>
              <p:spPr bwMode="auto">
                <a:xfrm>
                  <a:off x="1536" y="201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9" name="Line 16"/>
              <p:cNvSpPr>
                <a:spLocks noChangeShapeType="1"/>
              </p:cNvSpPr>
              <p:nvPr/>
            </p:nvSpPr>
            <p:spPr bwMode="auto">
              <a:xfrm>
                <a:off x="816" y="172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17"/>
              <p:cNvSpPr>
                <a:spLocks noChangeShapeType="1"/>
              </p:cNvSpPr>
              <p:nvPr/>
            </p:nvSpPr>
            <p:spPr bwMode="auto">
              <a:xfrm>
                <a:off x="816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18"/>
              <p:cNvSpPr>
                <a:spLocks noChangeShapeType="1"/>
              </p:cNvSpPr>
              <p:nvPr/>
            </p:nvSpPr>
            <p:spPr bwMode="auto">
              <a:xfrm>
                <a:off x="1680" y="211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Text Box 21"/>
              <p:cNvSpPr txBox="1">
                <a:spLocks noChangeArrowheads="1"/>
              </p:cNvSpPr>
              <p:nvPr/>
            </p:nvSpPr>
            <p:spPr bwMode="auto">
              <a:xfrm>
                <a:off x="1046" y="1994"/>
                <a:ext cx="676" cy="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TW" sz="2400" dirty="0">
                    <a:latin typeface="Times New Roman" charset="0"/>
                  </a:rPr>
                  <a:t> bat    </a:t>
                </a:r>
                <a:r>
                  <a:rPr lang="en-US" altLang="zh-TW" sz="2400" dirty="0">
                    <a:latin typeface="Times New Roman" charset="0"/>
                    <a:sym typeface="Wingdings" pitchFamily="2" charset="2"/>
                  </a:rPr>
                  <a:t></a:t>
                </a:r>
                <a:endParaRPr lang="en-US" altLang="zh-TW" sz="2400" dirty="0">
                  <a:latin typeface="Times New Roman" charset="0"/>
                </a:endParaRPr>
              </a:p>
            </p:txBody>
          </p:sp>
          <p:sp>
            <p:nvSpPr>
              <p:cNvPr id="83" name="Text Box 22"/>
              <p:cNvSpPr txBox="1">
                <a:spLocks noChangeArrowheads="1"/>
              </p:cNvSpPr>
              <p:nvPr/>
            </p:nvSpPr>
            <p:spPr bwMode="auto">
              <a:xfrm>
                <a:off x="2198" y="1994"/>
                <a:ext cx="666" cy="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TW" sz="2400">
                    <a:latin typeface="Times New Roman" charset="0"/>
                  </a:rPr>
                  <a:t> cat    </a:t>
                </a:r>
                <a:r>
                  <a:rPr lang="en-US" altLang="zh-TW" sz="2400">
                    <a:latin typeface="Times New Roman" charset="0"/>
                    <a:sym typeface="Wingdings" pitchFamily="2" charset="2"/>
                  </a:rPr>
                  <a:t></a:t>
                </a:r>
                <a:endParaRPr lang="en-US" altLang="zh-TW" sz="2400">
                  <a:latin typeface="Times New Roman" charset="0"/>
                </a:endParaRPr>
              </a:p>
            </p:txBody>
          </p:sp>
        </p:grpSp>
        <p:sp>
          <p:nvSpPr>
            <p:cNvPr id="75" name="Text Box 23"/>
            <p:cNvSpPr txBox="1">
              <a:spLocks noChangeArrowheads="1"/>
            </p:cNvSpPr>
            <p:nvPr/>
          </p:nvSpPr>
          <p:spPr bwMode="auto">
            <a:xfrm>
              <a:off x="3398" y="1994"/>
              <a:ext cx="655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400">
                  <a:latin typeface="Times New Roman" charset="0"/>
                </a:rPr>
                <a:t> sat    </a:t>
              </a:r>
              <a:r>
                <a:rPr lang="en-US" altLang="zh-TW" sz="2400">
                  <a:latin typeface="Times New Roman" charset="0"/>
                  <a:sym typeface="Wingdings" pitchFamily="2" charset="2"/>
                </a:rPr>
                <a:t></a:t>
              </a:r>
              <a:endParaRPr lang="en-US" altLang="zh-TW" sz="2400">
                <a:latin typeface="Times New Roman" charset="0"/>
              </a:endParaRPr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4454" y="1994"/>
              <a:ext cx="106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400">
                  <a:latin typeface="Times New Roman" charset="0"/>
                </a:rPr>
                <a:t> vat     </a:t>
              </a:r>
              <a:r>
                <a:rPr lang="en-US" altLang="zh-TW" sz="2000">
                  <a:latin typeface="Times New Roman" charset="0"/>
                </a:rPr>
                <a:t>NULL</a:t>
              </a:r>
            </a:p>
          </p:txBody>
        </p:sp>
      </p:grpSp>
      <p:sp>
        <p:nvSpPr>
          <p:cNvPr id="90" name="Text Box 29"/>
          <p:cNvSpPr txBox="1">
            <a:spLocks noChangeArrowheads="1"/>
          </p:cNvSpPr>
          <p:nvPr/>
        </p:nvSpPr>
        <p:spPr bwMode="auto">
          <a:xfrm>
            <a:off x="304800" y="1524000"/>
            <a:ext cx="15115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sz="2000" b="1" dirty="0"/>
              <a:t>External </a:t>
            </a:r>
            <a:r>
              <a:rPr lang="en-US" altLang="zh-TW" sz="2000" b="1" dirty="0" err="1"/>
              <a:t>ptr</a:t>
            </a:r>
            <a:endParaRPr lang="en-US" altLang="zh-TW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AB96-C28F-43B7-8D0C-B1B81912EE4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3 cases</a:t>
            </a:r>
          </a:p>
          <a:p>
            <a:r>
              <a:rPr lang="en-US" dirty="0"/>
              <a:t>Insert at beginning </a:t>
            </a:r>
          </a:p>
          <a:p>
            <a:r>
              <a:rPr lang="en-US" dirty="0"/>
              <a:t>Insert after a given node</a:t>
            </a:r>
          </a:p>
          <a:p>
            <a:r>
              <a:rPr lang="en-US" dirty="0"/>
              <a:t>Insert in the sorted list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200</TotalTime>
  <Words>2702</Words>
  <Application>Microsoft Office PowerPoint</Application>
  <PresentationFormat>On-screen Show (4:3)</PresentationFormat>
  <Paragraphs>585</Paragraphs>
  <Slides>41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Calibri</vt:lpstr>
      <vt:lpstr>Century Schoolbook</vt:lpstr>
      <vt:lpstr>Courier New</vt:lpstr>
      <vt:lpstr>Franklin Gothic Book</vt:lpstr>
      <vt:lpstr>Perpetua</vt:lpstr>
      <vt:lpstr>Times New Roman</vt:lpstr>
      <vt:lpstr>Wingdings 2</vt:lpstr>
      <vt:lpstr>Equity</vt:lpstr>
      <vt:lpstr>方程式</vt:lpstr>
      <vt:lpstr>LINKED LIST</vt:lpstr>
      <vt:lpstr>PowerPoint Presentation</vt:lpstr>
      <vt:lpstr>Representation of linked list in memory</vt:lpstr>
      <vt:lpstr>creating a linked list</vt:lpstr>
      <vt:lpstr>Traversing a linked list</vt:lpstr>
      <vt:lpstr>Searching in a linked list</vt:lpstr>
      <vt:lpstr>Searching in a linked list</vt:lpstr>
      <vt:lpstr>Insert </vt:lpstr>
      <vt:lpstr>PowerPoint Presentation</vt:lpstr>
      <vt:lpstr>Insert at beginning  </vt:lpstr>
      <vt:lpstr>Insert after a given node</vt:lpstr>
      <vt:lpstr>Inserting into the sorted list</vt:lpstr>
      <vt:lpstr>SINGLY LINKED LISTS </vt:lpstr>
      <vt:lpstr>PowerPoint Presentation</vt:lpstr>
      <vt:lpstr>Memory allocation – garbage collection</vt:lpstr>
      <vt:lpstr>Application of linked list </vt:lpstr>
      <vt:lpstr>Polynomials </vt:lpstr>
      <vt:lpstr>Example</vt:lpstr>
      <vt:lpstr>PowerPoint Presentation</vt:lpstr>
      <vt:lpstr>Adding Polynomials (Continued)</vt:lpstr>
      <vt:lpstr>Algorithm for Adding Polynomials</vt:lpstr>
      <vt:lpstr>PowerPoint Presentation</vt:lpstr>
      <vt:lpstr>Representing Polynomials As Circularly Linked Lists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Circularly Linked Lists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LINKED LIST</dc:title>
  <dc:creator>mite</dc:creator>
  <cp:lastModifiedBy>Swetha KR</cp:lastModifiedBy>
  <cp:revision>8</cp:revision>
  <dcterms:created xsi:type="dcterms:W3CDTF">2016-09-21T11:52:29Z</dcterms:created>
  <dcterms:modified xsi:type="dcterms:W3CDTF">2021-04-18T13:33:50Z</dcterms:modified>
</cp:coreProperties>
</file>